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35"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Lst>
  <p:sldSz cx="12192000" cy="6858000"/>
  <p:notesSz cx="6858000" cy="9144000"/>
  <p:embeddedFontLst>
    <p:embeddedFont>
      <p:font typeface="Browallia New" panose="020B0604020202020204" pitchFamily="34" charset="-34"/>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Prompt" panose="00000500000000000000" pitchFamily="2" charset="-34"/>
      <p:regular r:id="rId90"/>
      <p:bold r:id="rId91"/>
      <p:italic r:id="rId92"/>
      <p:boldItalic r:id="rId93"/>
    </p:embeddedFont>
    <p:embeddedFont>
      <p:font typeface="Tahoma" panose="020B0604030504040204" pitchFamily="34" charset="0"/>
      <p:regular r:id="rId94"/>
      <p:bold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jnUB8G+hjBqRu8B63UScrZY6O6Z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lida Jitprasert" initials="CJ" lastIdx="1" clrIdx="0">
    <p:extLst>
      <p:ext uri="{19B8F6BF-5375-455C-9EA6-DF929625EA0E}">
        <p15:presenceInfo xmlns:p15="http://schemas.microsoft.com/office/powerpoint/2012/main" userId="Chalida Jitpras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6EB"/>
    <a:srgbClr val="FFC3FB"/>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A88BB4-8B9F-4ADC-89CD-E151A919272C}">
  <a:tblStyle styleId="{F0A88BB4-8B9F-4ADC-89CD-E151A91927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EBE23F-D92E-4B1A-8E7C-5592B54BB3CA}" styleName="Table_1">
    <a:wholeTbl>
      <a:tcTxStyle b="off" i="off">
        <a:font>
          <a:latin typeface="Tahoma"/>
          <a:ea typeface="Tahoma"/>
          <a:cs typeface="Tahom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1FC"/>
          </a:solidFill>
        </a:fill>
      </a:tcStyle>
    </a:wholeTbl>
    <a:band1H>
      <a:tcTxStyle/>
      <a:tcStyle>
        <a:tcBdr/>
        <a:fill>
          <a:solidFill>
            <a:srgbClr val="CAE2F9"/>
          </a:solidFill>
        </a:fill>
      </a:tcStyle>
    </a:band1H>
    <a:band2H>
      <a:tcTxStyle/>
      <a:tcStyle>
        <a:tcBdr/>
      </a:tcStyle>
    </a:band2H>
    <a:band1V>
      <a:tcTxStyle/>
      <a:tcStyle>
        <a:tcBdr/>
        <a:fill>
          <a:solidFill>
            <a:srgbClr val="CAE2F9"/>
          </a:solidFill>
        </a:fill>
      </a:tcStyle>
    </a:band1V>
    <a:band2V>
      <a:tcTxStyle/>
      <a:tcStyle>
        <a:tcBdr/>
      </a:tcStyle>
    </a:band2V>
    <a:lastCol>
      <a:tcTxStyle b="on" i="off">
        <a:font>
          <a:latin typeface="Tahoma"/>
          <a:ea typeface="Tahoma"/>
          <a:cs typeface="Tahoma"/>
        </a:font>
        <a:schemeClr val="lt1"/>
      </a:tcTxStyle>
      <a:tcStyle>
        <a:tcBdr/>
        <a:fill>
          <a:solidFill>
            <a:schemeClr val="accent1"/>
          </a:solidFill>
        </a:fill>
      </a:tcStyle>
    </a:lastCol>
    <a:firstCol>
      <a:tcTxStyle b="on" i="off">
        <a:font>
          <a:latin typeface="Tahoma"/>
          <a:ea typeface="Tahoma"/>
          <a:cs typeface="Tahoma"/>
        </a:font>
        <a:schemeClr val="lt1"/>
      </a:tcTxStyle>
      <a:tcStyle>
        <a:tcBdr/>
        <a:fill>
          <a:solidFill>
            <a:schemeClr val="accent1"/>
          </a:solidFill>
        </a:fill>
      </a:tcStyle>
    </a:firstCol>
    <a:lastRow>
      <a:tcTxStyle b="on" i="off">
        <a:font>
          <a:latin typeface="Tahoma"/>
          <a:ea typeface="Tahoma"/>
          <a:cs typeface="Tahom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ahoma"/>
          <a:ea typeface="Tahoma"/>
          <a:cs typeface="Tahom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68" y="2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50% มีส่วนที่เราต้องทำอยู่แล้ว </a:t>
            </a:r>
            <a:endParaRPr sz="1100"/>
          </a:p>
          <a:p>
            <a:pPr marL="457200" lvl="0" indent="-298450" algn="l" rtl="0">
              <a:spcBef>
                <a:spcPts val="0"/>
              </a:spcBef>
              <a:spcAft>
                <a:spcPts val="0"/>
              </a:spcAft>
              <a:buSzPts val="1100"/>
              <a:buChar char="-"/>
            </a:pPr>
            <a:r>
              <a:rPr lang="en-US" sz="1100"/>
              <a:t>30 MD -&gt; คือการทำรูปแบบ Web ขึ้นมา ใช้ 30 MD???? </a:t>
            </a:r>
            <a:endParaRPr sz="1100"/>
          </a:p>
          <a:p>
            <a:pPr marL="457200" lvl="0" indent="-298450" algn="l" rtl="0">
              <a:spcBef>
                <a:spcPts val="0"/>
              </a:spcBef>
              <a:spcAft>
                <a:spcPts val="0"/>
              </a:spcAft>
              <a:buSzPts val="1100"/>
              <a:buChar char="-"/>
            </a:pPr>
            <a:r>
              <a:rPr lang="en-US" sz="1100"/>
              <a:t>มีส่วนข้อมูลที่ Input ผ่าน Excel ไม่ได้ ต้องผ่าน Web เท่านั้น เช่น Ability Pentane (ไม่มีอยู่ใน PPS)  </a:t>
            </a:r>
            <a:endParaRPr sz="1100"/>
          </a:p>
          <a:p>
            <a:pPr marL="0" lvl="0" indent="0" algn="l" rtl="0">
              <a:spcBef>
                <a:spcPts val="0"/>
              </a:spcBef>
              <a:spcAft>
                <a:spcPts val="0"/>
              </a:spcAft>
              <a:buNone/>
            </a:pPr>
            <a:r>
              <a:rPr lang="en-US" sz="1100"/>
              <a:t> </a:t>
            </a:r>
            <a:endParaRPr sz="1100"/>
          </a:p>
          <a:p>
            <a:pPr marL="457200" lvl="0" indent="-298450" algn="l" rtl="0">
              <a:spcBef>
                <a:spcPts val="0"/>
              </a:spcBef>
              <a:spcAft>
                <a:spcPts val="0"/>
              </a:spcAft>
              <a:buSzPts val="1100"/>
              <a:buChar char="-"/>
            </a:pPr>
            <a:r>
              <a:rPr lang="en-US" sz="1100"/>
              <a:t>ควรเป็น CR ตั้งแต่ต้น แต่ทางเราไม่ได้แจ้ง </a:t>
            </a:r>
            <a:endParaRPr sz="1100"/>
          </a:p>
          <a:p>
            <a:pPr marL="457200" lvl="0" indent="-298450" algn="l" rtl="0">
              <a:spcBef>
                <a:spcPts val="0"/>
              </a:spcBef>
              <a:spcAft>
                <a:spcPts val="0"/>
              </a:spcAft>
              <a:buSzPts val="1100"/>
              <a:buChar char="-"/>
            </a:pPr>
            <a:r>
              <a:rPr lang="en-US" sz="1100"/>
              <a:t>หนัก MD ตรงที่การอ่าน Excel และ insert ตามรูปแบบ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ทีมคิดว่าควรรับผิดชอบคนละครึ่ง</a:t>
            </a:r>
            <a:endParaRPr sz="1100"/>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CR 100% ???</a:t>
            </a:r>
            <a:endParaRPr sz="1100"/>
          </a:p>
          <a:p>
            <a:pPr marL="457200" lvl="0" indent="-298450" algn="l" rtl="0">
              <a:spcBef>
                <a:spcPts val="0"/>
              </a:spcBef>
              <a:spcAft>
                <a:spcPts val="0"/>
              </a:spcAft>
              <a:buSzPts val="1100"/>
              <a:buChar char="-"/>
            </a:pPr>
            <a:r>
              <a:rPr lang="en-US" sz="1100"/>
              <a:t>เราสร้าง Web เพื่อรองรับการแก้ไขผ่านระบบได้ทันที ไม่ต้องทำที่ Excel อีกต่อไป (จากเดิมแก้บน Excel เท่านั้น)</a:t>
            </a:r>
            <a:endParaRPr sz="1100"/>
          </a:p>
          <a:p>
            <a:pPr marL="457200" lvl="0" indent="-298450" algn="l" rtl="0">
              <a:spcBef>
                <a:spcPts val="0"/>
              </a:spcBef>
              <a:spcAft>
                <a:spcPts val="0"/>
              </a:spcAft>
              <a:buSzPts val="1100"/>
              <a:buChar char="-"/>
            </a:pPr>
            <a:endParaRPr sz="1100"/>
          </a:p>
        </p:txBody>
      </p:sp>
      <p:sp>
        <p:nvSpPr>
          <p:cNvPr id="279" name="Google Shape;2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ผลจากเดิมคำนวนผ่าน excel ทำให้ต้องคำนวนและแก้ไขสูตรผ่านเวบได้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
        <p:nvSpPr>
          <p:cNvPr id="306" name="Google Shape;3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3d8db2799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3d8db2799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13d8db2799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f9a288c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f9a288cad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11f9a288cad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1f72b49b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1f72b49b6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21f72b49b6_0_1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3e0bea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3e0bea4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123e0bea47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1f72b49b6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1f72b49b6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121f72b49b6_0_20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3d8db279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3d8db2799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t>18/04/65 </a:t>
            </a:r>
            <a:endParaRPr sz="1000"/>
          </a:p>
          <a:p>
            <a:pPr marL="0" lvl="0" indent="0" algn="l" rtl="0">
              <a:spcBef>
                <a:spcPts val="0"/>
              </a:spcBef>
              <a:spcAft>
                <a:spcPts val="0"/>
              </a:spcAft>
              <a:buNone/>
            </a:pPr>
            <a:r>
              <a:rPr lang="en-US" sz="1000"/>
              <a:t>In Progress 50%</a:t>
            </a:r>
            <a:endParaRPr sz="1000"/>
          </a:p>
        </p:txBody>
      </p:sp>
      <p:sp>
        <p:nvSpPr>
          <p:cNvPr id="444" name="Google Shape;444;g113d8db2799_0_1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24f03d3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24f03d3cd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00"/>
              <a:t>18/04/65 </a:t>
            </a:r>
            <a:endParaRPr sz="1000"/>
          </a:p>
          <a:p>
            <a:pPr marL="0" lvl="0" indent="0" algn="l" rtl="0">
              <a:spcBef>
                <a:spcPts val="0"/>
              </a:spcBef>
              <a:spcAft>
                <a:spcPts val="0"/>
              </a:spcAft>
              <a:buNone/>
            </a:pPr>
            <a:r>
              <a:rPr lang="en-US" sz="1000"/>
              <a:t>In Progress 50%</a:t>
            </a:r>
            <a:endParaRPr sz="1000"/>
          </a:p>
        </p:txBody>
      </p:sp>
      <p:sp>
        <p:nvSpPr>
          <p:cNvPr id="460" name="Google Shape;460;g124f03d3cd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1f72b49b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1f72b49b6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121f72b49b6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23e0bea47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23e0bea47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900"/>
              <a:t>18/04/65</a:t>
            </a:r>
            <a:endParaRPr sz="900"/>
          </a:p>
          <a:p>
            <a:pPr marL="0" lvl="0" indent="0" algn="l" rtl="0">
              <a:spcBef>
                <a:spcPts val="0"/>
              </a:spcBef>
              <a:spcAft>
                <a:spcPts val="0"/>
              </a:spcAft>
              <a:buNone/>
            </a:pPr>
            <a:r>
              <a:rPr lang="en-US" sz="900"/>
              <a:t>Product 90%</a:t>
            </a:r>
            <a:endParaRPr sz="900"/>
          </a:p>
          <a:p>
            <a:pPr marL="0" lvl="0" indent="0" algn="l" rtl="0">
              <a:spcBef>
                <a:spcPts val="0"/>
              </a:spcBef>
              <a:spcAft>
                <a:spcPts val="0"/>
              </a:spcAft>
              <a:buNone/>
            </a:pPr>
            <a:r>
              <a:rPr lang="en-US" sz="900"/>
              <a:t>Contract 70% </a:t>
            </a:r>
            <a:endParaRPr sz="900"/>
          </a:p>
        </p:txBody>
      </p:sp>
      <p:sp>
        <p:nvSpPr>
          <p:cNvPr id="508" name="Google Shape;508;g123e0bea475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4f03d3cd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4f03d3cdd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24f03d3cdd_0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24f03d3cd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24f03d3cdd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124f03d3cdd_0_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1f72b49b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1f72b49b6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21f72b49b6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1f72b49b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21f72b49b6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121f72b49b6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1f72b49b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1f72b49b6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g121f72b49b6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21f72b49b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21f72b49b6_0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21f72b49b6_0_2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18f6cf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18f6cf6c8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18f6cf6c8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21f72b49b6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21f72b49b6_0_2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121f72b49b6_0_2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3d8db279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3d8db2799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113d8db2799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ก่อนเดือน 7</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ยังไม่ได้เริ่มทำ </a:t>
            </a:r>
            <a:endParaRPr sz="1100"/>
          </a:p>
        </p:txBody>
      </p:sp>
      <p:sp>
        <p:nvSpPr>
          <p:cNvPr id="690" name="Google Shape;6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4ff68efb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ก่อนเดือน 7</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ยังไม่ได้เริ่มทำ </a:t>
            </a:r>
            <a:endParaRPr sz="1100"/>
          </a:p>
        </p:txBody>
      </p:sp>
      <p:sp>
        <p:nvSpPr>
          <p:cNvPr id="710" name="Google Shape;710;g124ff68e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4ff68efb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ก่อนเดือน 7</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ยังไม่ได้เริ่มทำ </a:t>
            </a:r>
            <a:endParaRPr sz="1100"/>
          </a:p>
        </p:txBody>
      </p:sp>
      <p:sp>
        <p:nvSpPr>
          <p:cNvPr id="710" name="Google Shape;710;g124ff68ef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6526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13d8db279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13d8db2799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113d8db2799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21f72b49b6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21f72b49b6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g121f72b49b6_0_3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13d8db279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13d8db2799_0_2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113d8db2799_0_2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d5e0c62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d5e0c625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11d5e0c625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23e0bea47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23e0bea47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g123e0bea475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20cfb981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20cfb981d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120cfb981d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21f72b49b6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21f72b49b6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121f72b49b6_0_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1f72b49b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21f72b49b6_0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121f72b49b6_0_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ada8d26b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ada8d26bd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g11ada8d26bd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1ada8d26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1ada8d26b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g11ada8d26b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1f1d894c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1f1d894c1e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g11f1d894c1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1f1d894c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1f1d894c1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g11f1d894c1e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1ada8d26b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1ada8d26bd_0_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g11ada8d26bd_0_1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4175a90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4175a90c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14175a90c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39c2ebc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f39c2ebc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gf39c2ebc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f39c2ebc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f39c2ebce4_0_1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gf39c2ebce4_0_1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f39c2ebce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f39c2ebce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f39c2ebce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39c2ebce4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39c2ebce4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f39c2ebce4_0_2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f39c2ebce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f39c2ebce4_0_2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gf39c2ebce4_0_2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f39c2ebce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f39c2ebce4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gf39c2ebce4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f39c2ebce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f39c2ebce4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gf39c2ebce4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f39c2ebce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f39c2ebce4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gf39c2ebce4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f39c2ebc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f39c2ebce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0" name="Google Shape;1090;gf39c2ebce4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39c2ebc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f39c2ebce4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gf39c2ebce4_0_1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4175a90c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4175a90c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114175a90cd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f39c2ebce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f39c2ebce4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gf39c2ebce4_0_1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f39c2ebce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f39c2ebce4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f39c2ebce4_0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39c2ebce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f39c2ebce4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6" name="Google Shape;1136;gf39c2ebce4_0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39c2ebce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39c2ebce4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f39c2ebce4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14175a90c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14175a90cd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g114175a90cd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14175a90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14175a90cd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g114175a90cd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13d8db2799_0_2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g113d8db279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1" name="Google Shape;121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0" name="Google Shape;12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3d8db279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3d8db2799_0_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13d8db2799_0_2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1" name="Google Shape;12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2" name="Google Shape;12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5" name="Google Shape;125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2" name="Google Shape;126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9" name="Google Shape;1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6" name="Google Shape;12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3" name="Google Shape;12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f1d894c1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f1d894c1e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1f1d894c1e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13d8db279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13d8db2799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3d8db2799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Page">
  <p:cSld name="Presentation Title Page">
    <p:spTree>
      <p:nvGrpSpPr>
        <p:cNvPr id="1"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17" name="Google Shape;17;p30"/>
          <p:cNvSpPr txBox="1">
            <a:spLocks noGrp="1"/>
          </p:cNvSpPr>
          <p:nvPr>
            <p:ph type="body" idx="1"/>
          </p:nvPr>
        </p:nvSpPr>
        <p:spPr>
          <a:xfrm>
            <a:off x="7752184" y="6237312"/>
            <a:ext cx="3999153" cy="273873"/>
          </a:xfrm>
          <a:prstGeom prst="rect">
            <a:avLst/>
          </a:prstGeom>
          <a:noFill/>
          <a:ln>
            <a:noFill/>
          </a:ln>
        </p:spPr>
        <p:txBody>
          <a:bodyPr spcFirstLastPara="1" wrap="square" lIns="91425" tIns="45700" rIns="91425" bIns="45700" anchor="ctr" anchorCtr="0">
            <a:noAutofit/>
          </a:bodyPr>
          <a:lstStyle>
            <a:lvl1pPr marL="457200" lvl="0" indent="-228600" algn="r">
              <a:spcBef>
                <a:spcPts val="400"/>
              </a:spcBef>
              <a:spcAft>
                <a:spcPts val="0"/>
              </a:spcAft>
              <a:buClr>
                <a:srgbClr val="002060"/>
              </a:buClr>
              <a:buSzPts val="2000"/>
              <a:buNone/>
              <a:defRPr sz="20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0"/>
          <p:cNvSpPr txBox="1">
            <a:spLocks noGrp="1"/>
          </p:cNvSpPr>
          <p:nvPr>
            <p:ph type="body" idx="2"/>
          </p:nvPr>
        </p:nvSpPr>
        <p:spPr>
          <a:xfrm>
            <a:off x="10320469" y="6583200"/>
            <a:ext cx="1430867" cy="197442"/>
          </a:xfrm>
          <a:prstGeom prst="rect">
            <a:avLst/>
          </a:prstGeom>
          <a:noFill/>
          <a:ln>
            <a:noFill/>
          </a:ln>
        </p:spPr>
        <p:txBody>
          <a:bodyPr spcFirstLastPara="1" wrap="square" lIns="91425" tIns="45700" rIns="91425" bIns="45700" anchor="ctr" anchorCtr="0">
            <a:noAutofit/>
          </a:bodyPr>
          <a:lstStyle>
            <a:lvl1pPr marL="457200" lvl="0" indent="-228600" algn="r">
              <a:spcBef>
                <a:spcPts val="280"/>
              </a:spcBef>
              <a:spcAft>
                <a:spcPts val="0"/>
              </a:spcAft>
              <a:buClr>
                <a:srgbClr val="002060"/>
              </a:buClr>
              <a:buSzPts val="1400"/>
              <a:buNone/>
              <a:defRPr sz="14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30"/>
          <p:cNvSpPr/>
          <p:nvPr/>
        </p:nvSpPr>
        <p:spPr>
          <a:xfrm>
            <a:off x="122447" y="6657342"/>
            <a:ext cx="5120160"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i="0" u="none" strike="noStrike" cap="none">
                <a:solidFill>
                  <a:srgbClr val="002060"/>
                </a:solidFill>
                <a:latin typeface="Tahoma"/>
                <a:ea typeface="Tahoma"/>
                <a:cs typeface="Tahoma"/>
                <a:sym typeface="Tahoma"/>
              </a:rPr>
              <a:t>Copyright© 2019 by PTT Digital  Solutions Company Limited. All rights reserved</a:t>
            </a:r>
            <a:r>
              <a:rPr lang="en-US" sz="700" b="0" i="0" u="none" strike="noStrike" cap="none">
                <a:solidFill>
                  <a:srgbClr val="002060"/>
                </a:solidFill>
                <a:latin typeface="Tahoma"/>
                <a:ea typeface="Tahoma"/>
                <a:cs typeface="Tahoma"/>
                <a:sym typeface="Tahoma"/>
              </a:rPr>
              <a:t>.</a:t>
            </a:r>
            <a:endParaRPr/>
          </a:p>
        </p:txBody>
      </p:sp>
      <p:sp>
        <p:nvSpPr>
          <p:cNvPr id="20" name="Google Shape;20;p30"/>
          <p:cNvSpPr/>
          <p:nvPr/>
        </p:nvSpPr>
        <p:spPr>
          <a:xfrm>
            <a:off x="111181" y="6381328"/>
            <a:ext cx="38877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2060"/>
                </a:solidFill>
                <a:latin typeface="Arial"/>
                <a:ea typeface="Arial"/>
                <a:cs typeface="Arial"/>
                <a:sym typeface="Arial"/>
              </a:rPr>
              <a:t>GOAL ACCELERATOR</a:t>
            </a:r>
            <a:endParaRPr sz="1600" b="1">
              <a:solidFill>
                <a:srgbClr val="002060"/>
              </a:solidFill>
              <a:latin typeface="Arial"/>
              <a:ea typeface="Arial"/>
              <a:cs typeface="Arial"/>
              <a:sym typeface="Arial"/>
            </a:endParaRPr>
          </a:p>
        </p:txBody>
      </p:sp>
      <p:sp>
        <p:nvSpPr>
          <p:cNvPr id="21" name="Google Shape;21;p30"/>
          <p:cNvSpPr txBox="1">
            <a:spLocks noGrp="1"/>
          </p:cNvSpPr>
          <p:nvPr>
            <p:ph type="body" idx="3"/>
          </p:nvPr>
        </p:nvSpPr>
        <p:spPr>
          <a:xfrm>
            <a:off x="111181" y="5013183"/>
            <a:ext cx="11937483" cy="552671"/>
          </a:xfrm>
          <a:prstGeom prst="rect">
            <a:avLst/>
          </a:prstGeom>
          <a:noFill/>
          <a:ln>
            <a:noFill/>
          </a:ln>
        </p:spPr>
        <p:txBody>
          <a:bodyPr spcFirstLastPara="1" wrap="square" lIns="91425" tIns="45700" rIns="91425" bIns="45700" anchor="t" anchorCtr="0">
            <a:noAutofit/>
          </a:bodyPr>
          <a:lstStyle>
            <a:lvl1pPr marL="457200" lvl="0" indent="-228600" algn="ctr">
              <a:spcBef>
                <a:spcPts val="640"/>
              </a:spcBef>
              <a:spcAft>
                <a:spcPts val="0"/>
              </a:spcAft>
              <a:buClr>
                <a:srgbClr val="002060"/>
              </a:buClr>
              <a:buSzPts val="3200"/>
              <a:buNone/>
              <a:defRPr sz="3200" b="1">
                <a:solidFill>
                  <a:srgbClr val="002060"/>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Page">
  <p:cSld name="Section Title Page">
    <p:spTree>
      <p:nvGrpSpPr>
        <p:cNvPr id="1" name="Shape 22"/>
        <p:cNvGrpSpPr/>
        <p:nvPr/>
      </p:nvGrpSpPr>
      <p:grpSpPr>
        <a:xfrm>
          <a:off x="0" y="0"/>
          <a:ext cx="0" cy="0"/>
          <a:chOff x="0" y="0"/>
          <a:chExt cx="0" cy="0"/>
        </a:xfrm>
      </p:grpSpPr>
      <p:pic>
        <p:nvPicPr>
          <p:cNvPr id="23" name="Google Shape;23;p31"/>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24" name="Google Shape;24;p3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1"/>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26" name="Google Shape;26;p31"/>
          <p:cNvSpPr txBox="1">
            <a:spLocks noGrp="1"/>
          </p:cNvSpPr>
          <p:nvPr>
            <p:ph type="body" idx="1"/>
          </p:nvPr>
        </p:nvSpPr>
        <p:spPr>
          <a:xfrm>
            <a:off x="527386" y="980728"/>
            <a:ext cx="11120967" cy="511256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262626"/>
              </a:buClr>
              <a:buSzPts val="1600"/>
              <a:buNone/>
              <a:defRPr sz="1600">
                <a:solidFill>
                  <a:srgbClr val="26262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 name="Google Shape;27;p31"/>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28" name="Google Shape;28;p31"/>
          <p:cNvSpPr txBox="1">
            <a:spLocks noGrp="1"/>
          </p:cNvSpPr>
          <p:nvPr>
            <p:ph type="body" idx="2"/>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 name="Google Shape;29;p31"/>
          <p:cNvPicPr preferRelativeResize="0"/>
          <p:nvPr/>
        </p:nvPicPr>
        <p:blipFill rotWithShape="1">
          <a:blip r:embed="rId4">
            <a:alphaModFix/>
          </a:blip>
          <a:srcRect/>
          <a:stretch/>
        </p:blipFill>
        <p:spPr>
          <a:xfrm>
            <a:off x="10632504" y="188640"/>
            <a:ext cx="1087030" cy="63143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dk1"/>
              </a:buClr>
              <a:buSzPts val="2000"/>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None/>
              <a:defRPr sz="1600"/>
            </a:lvl4pPr>
            <a:lvl5pPr lvl="4" algn="ctr">
              <a:spcBef>
                <a:spcPts val="32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33" name="Google Shape;33;p3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Title Page">
  <p:cSld name="4_Section Title Page">
    <p:spTree>
      <p:nvGrpSpPr>
        <p:cNvPr id="1" name="Shape 36"/>
        <p:cNvGrpSpPr/>
        <p:nvPr/>
      </p:nvGrpSpPr>
      <p:grpSpPr>
        <a:xfrm>
          <a:off x="0" y="0"/>
          <a:ext cx="0" cy="0"/>
          <a:chOff x="0" y="0"/>
          <a:chExt cx="0" cy="0"/>
        </a:xfrm>
      </p:grpSpPr>
      <p:pic>
        <p:nvPicPr>
          <p:cNvPr id="37" name="Google Shape;37;p33"/>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38" name="Google Shape;38;p33"/>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39" name="Google Shape;39;p33"/>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40" name="Google Shape;40;p33"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41" name="Google Shape;41;p33"/>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42" name="Google Shape;42;p33"/>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43" name="Google Shape;43;p33"/>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Section Title Page">
  <p:cSld name="2_Section Title Page">
    <p:spTree>
      <p:nvGrpSpPr>
        <p:cNvPr id="1" name="Shape 44"/>
        <p:cNvGrpSpPr/>
        <p:nvPr/>
      </p:nvGrpSpPr>
      <p:grpSpPr>
        <a:xfrm>
          <a:off x="0" y="0"/>
          <a:ext cx="0" cy="0"/>
          <a:chOff x="0" y="0"/>
          <a:chExt cx="0" cy="0"/>
        </a:xfrm>
      </p:grpSpPr>
      <p:pic>
        <p:nvPicPr>
          <p:cNvPr id="45" name="Google Shape;45;p34"/>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46" name="Google Shape;46;p3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34"/>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48" name="Google Shape;48;p34"/>
          <p:cNvSpPr txBox="1">
            <a:spLocks noGrp="1"/>
          </p:cNvSpPr>
          <p:nvPr>
            <p:ph type="body" idx="1"/>
          </p:nvPr>
        </p:nvSpPr>
        <p:spPr>
          <a:xfrm>
            <a:off x="8400256" y="980728"/>
            <a:ext cx="3319278"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9" name="Google Shape;49;p34"/>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0" name="Google Shape;50;p34"/>
          <p:cNvSpPr txBox="1">
            <a:spLocks noGrp="1"/>
          </p:cNvSpPr>
          <p:nvPr>
            <p:ph type="body" idx="2"/>
          </p:nvPr>
        </p:nvSpPr>
        <p:spPr>
          <a:xfrm>
            <a:off x="527386" y="980728"/>
            <a:ext cx="7728854"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1" name="Google Shape;51;p34"/>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52" name="Google Shape;52;p34"/>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ection Title Page">
  <p:cSld name="3_Section Title Page">
    <p:spTree>
      <p:nvGrpSpPr>
        <p:cNvPr id="1" name="Shape 53"/>
        <p:cNvGrpSpPr/>
        <p:nvPr/>
      </p:nvGrpSpPr>
      <p:grpSpPr>
        <a:xfrm>
          <a:off x="0" y="0"/>
          <a:ext cx="0" cy="0"/>
          <a:chOff x="0" y="0"/>
          <a:chExt cx="0" cy="0"/>
        </a:xfrm>
      </p:grpSpPr>
      <p:pic>
        <p:nvPicPr>
          <p:cNvPr id="54" name="Google Shape;54;p35"/>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55" name="Google Shape;55;p3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35"/>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57" name="Google Shape;57;p35"/>
          <p:cNvSpPr txBox="1">
            <a:spLocks noGrp="1"/>
          </p:cNvSpPr>
          <p:nvPr>
            <p:ph type="body" idx="1"/>
          </p:nvPr>
        </p:nvSpPr>
        <p:spPr>
          <a:xfrm>
            <a:off x="527386" y="5244088"/>
            <a:ext cx="11120967" cy="993224"/>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 name="Google Shape;58;p35"/>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9" name="Google Shape;59;p35"/>
          <p:cNvSpPr txBox="1">
            <a:spLocks noGrp="1"/>
          </p:cNvSpPr>
          <p:nvPr>
            <p:ph type="body" idx="2"/>
          </p:nvPr>
        </p:nvSpPr>
        <p:spPr>
          <a:xfrm>
            <a:off x="2875845" y="908720"/>
            <a:ext cx="7540636" cy="410445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 name="Google Shape;60;p35"/>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61" name="Google Shape;61;p35"/>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 Title Page">
  <p:cSld name="1_Section Title Page">
    <p:spTree>
      <p:nvGrpSpPr>
        <p:cNvPr id="1" name="Shape 62"/>
        <p:cNvGrpSpPr/>
        <p:nvPr/>
      </p:nvGrpSpPr>
      <p:grpSpPr>
        <a:xfrm>
          <a:off x="0" y="0"/>
          <a:ext cx="0" cy="0"/>
          <a:chOff x="0" y="0"/>
          <a:chExt cx="0" cy="0"/>
        </a:xfrm>
      </p:grpSpPr>
      <p:pic>
        <p:nvPicPr>
          <p:cNvPr id="63" name="Google Shape;63;p36"/>
          <p:cNvPicPr preferRelativeResize="0"/>
          <p:nvPr/>
        </p:nvPicPr>
        <p:blipFill rotWithShape="1">
          <a:blip r:embed="rId2">
            <a:alphaModFix/>
          </a:blip>
          <a:srcRect/>
          <a:stretch/>
        </p:blipFill>
        <p:spPr>
          <a:xfrm>
            <a:off x="42672" y="-3705"/>
            <a:ext cx="12149328" cy="6858000"/>
          </a:xfrm>
          <a:prstGeom prst="rect">
            <a:avLst/>
          </a:prstGeom>
          <a:noFill/>
          <a:ln>
            <a:noFill/>
          </a:ln>
        </p:spPr>
      </p:pic>
      <p:sp>
        <p:nvSpPr>
          <p:cNvPr id="64" name="Google Shape;64;p36"/>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65" name="Google Shape;65;p36"/>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66" name="Google Shape;66;p36"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67" name="Google Shape;67;p36"/>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68" name="Google Shape;68;p36"/>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69" name="Google Shape;69;p36"/>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Tahoma"/>
              <a:buNone/>
              <a:defRPr sz="4400" b="0"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Tahoma"/>
                <a:ea typeface="Tahoma"/>
                <a:cs typeface="Tahoma"/>
                <a:sym typeface="Tahom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Tahoma"/>
                <a:ea typeface="Tahoma"/>
                <a:cs typeface="Tahoma"/>
                <a:sym typeface="Tahom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12" name="Google Shape;12;p2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3" name="Google Shape;13;p2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4" name="Google Shape;14;p2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ahoma"/>
                <a:ea typeface="Tahoma"/>
                <a:cs typeface="Tahoma"/>
                <a:sym typeface="Tahoma"/>
              </a:defRPr>
            </a:lvl1pPr>
            <a:lvl2pPr marL="0" marR="0" lvl="1" indent="0" algn="r" rtl="0">
              <a:spcBef>
                <a:spcPts val="0"/>
              </a:spcBef>
              <a:buNone/>
              <a:defRPr sz="1200" b="0" i="0" u="none" strike="noStrike" cap="none">
                <a:solidFill>
                  <a:srgbClr val="888888"/>
                </a:solidFill>
                <a:latin typeface="Tahoma"/>
                <a:ea typeface="Tahoma"/>
                <a:cs typeface="Tahoma"/>
                <a:sym typeface="Tahoma"/>
              </a:defRPr>
            </a:lvl2pPr>
            <a:lvl3pPr marL="0" marR="0" lvl="2" indent="0" algn="r" rtl="0">
              <a:spcBef>
                <a:spcPts val="0"/>
              </a:spcBef>
              <a:buNone/>
              <a:defRPr sz="1200" b="0" i="0" u="none" strike="noStrike" cap="none">
                <a:solidFill>
                  <a:srgbClr val="888888"/>
                </a:solidFill>
                <a:latin typeface="Tahoma"/>
                <a:ea typeface="Tahoma"/>
                <a:cs typeface="Tahoma"/>
                <a:sym typeface="Tahoma"/>
              </a:defRPr>
            </a:lvl3pPr>
            <a:lvl4pPr marL="0" marR="0" lvl="3" indent="0" algn="r" rtl="0">
              <a:spcBef>
                <a:spcPts val="0"/>
              </a:spcBef>
              <a:buNone/>
              <a:defRPr sz="1200" b="0" i="0" u="none" strike="noStrike" cap="none">
                <a:solidFill>
                  <a:srgbClr val="888888"/>
                </a:solidFill>
                <a:latin typeface="Tahoma"/>
                <a:ea typeface="Tahoma"/>
                <a:cs typeface="Tahoma"/>
                <a:sym typeface="Tahoma"/>
              </a:defRPr>
            </a:lvl4pPr>
            <a:lvl5pPr marL="0" marR="0" lvl="4" indent="0" algn="r" rtl="0">
              <a:spcBef>
                <a:spcPts val="0"/>
              </a:spcBef>
              <a:buNone/>
              <a:defRPr sz="1200" b="0" i="0" u="none" strike="noStrike" cap="none">
                <a:solidFill>
                  <a:srgbClr val="888888"/>
                </a:solidFill>
                <a:latin typeface="Tahoma"/>
                <a:ea typeface="Tahoma"/>
                <a:cs typeface="Tahoma"/>
                <a:sym typeface="Tahoma"/>
              </a:defRPr>
            </a:lvl5pPr>
            <a:lvl6pPr marL="0" marR="0" lvl="5" indent="0" algn="r" rtl="0">
              <a:spcBef>
                <a:spcPts val="0"/>
              </a:spcBef>
              <a:buNone/>
              <a:defRPr sz="1200" b="0" i="0" u="none" strike="noStrike" cap="none">
                <a:solidFill>
                  <a:srgbClr val="888888"/>
                </a:solidFill>
                <a:latin typeface="Tahoma"/>
                <a:ea typeface="Tahoma"/>
                <a:cs typeface="Tahoma"/>
                <a:sym typeface="Tahoma"/>
              </a:defRPr>
            </a:lvl6pPr>
            <a:lvl7pPr marL="0" marR="0" lvl="6" indent="0" algn="r" rtl="0">
              <a:spcBef>
                <a:spcPts val="0"/>
              </a:spcBef>
              <a:buNone/>
              <a:defRPr sz="1200" b="0" i="0" u="none" strike="noStrike" cap="none">
                <a:solidFill>
                  <a:srgbClr val="888888"/>
                </a:solidFill>
                <a:latin typeface="Tahoma"/>
                <a:ea typeface="Tahoma"/>
                <a:cs typeface="Tahoma"/>
                <a:sym typeface="Tahoma"/>
              </a:defRPr>
            </a:lvl7pPr>
            <a:lvl8pPr marL="0" marR="0" lvl="7" indent="0" algn="r" rtl="0">
              <a:spcBef>
                <a:spcPts val="0"/>
              </a:spcBef>
              <a:buNone/>
              <a:defRPr sz="1200" b="0" i="0" u="none" strike="noStrike" cap="none">
                <a:solidFill>
                  <a:srgbClr val="888888"/>
                </a:solidFill>
                <a:latin typeface="Tahoma"/>
                <a:ea typeface="Tahoma"/>
                <a:cs typeface="Tahoma"/>
                <a:sym typeface="Tahoma"/>
              </a:defRPr>
            </a:lvl8pPr>
            <a:lvl9pPr marL="0" marR="0" lvl="8" indent="0" algn="r" rtl="0">
              <a:spcBef>
                <a:spcPts val="0"/>
              </a:spcBef>
              <a:buNone/>
              <a:defRPr sz="12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3.sv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body" idx="1"/>
          </p:nvPr>
        </p:nvSpPr>
        <p:spPr>
          <a:xfrm>
            <a:off x="7752184" y="6093296"/>
            <a:ext cx="3999153" cy="27387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2000"/>
              <a:buNone/>
            </a:pPr>
            <a:r>
              <a:rPr lang="en-US"/>
              <a:t>PTT Digital</a:t>
            </a:r>
            <a:endParaRPr/>
          </a:p>
        </p:txBody>
      </p:sp>
      <p:sp>
        <p:nvSpPr>
          <p:cNvPr id="75" name="Google Shape;75;p1"/>
          <p:cNvSpPr txBox="1">
            <a:spLocks noGrp="1"/>
          </p:cNvSpPr>
          <p:nvPr>
            <p:ph type="body" idx="2"/>
          </p:nvPr>
        </p:nvSpPr>
        <p:spPr>
          <a:xfrm>
            <a:off x="9984433" y="6439184"/>
            <a:ext cx="1766904" cy="27387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1400"/>
              <a:buNone/>
            </a:pPr>
            <a:r>
              <a:rPr lang="en-US"/>
              <a:t>3 Mar 2022</a:t>
            </a:r>
            <a:endParaRPr/>
          </a:p>
        </p:txBody>
      </p:sp>
      <p:sp>
        <p:nvSpPr>
          <p:cNvPr id="76" name="Google Shape;76;p1"/>
          <p:cNvSpPr txBox="1">
            <a:spLocks noGrp="1"/>
          </p:cNvSpPr>
          <p:nvPr>
            <p:ph type="body" idx="3"/>
          </p:nvPr>
        </p:nvSpPr>
        <p:spPr>
          <a:xfrm>
            <a:off x="-179717" y="5612633"/>
            <a:ext cx="11937483" cy="552671"/>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2060"/>
              </a:buClr>
              <a:buSzPts val="2400"/>
              <a:buNone/>
            </a:pPr>
            <a:r>
              <a:rPr lang="en-US" sz="2400"/>
              <a:t>GSP Digital Allocation: Compare Requirement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267" name="Google Shape;267;p3"/>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( 1 ) เปลี่ยนวิธีการ Input ข้อมูลจาก Excel To Web </a:t>
            </a:r>
            <a:endParaRPr sz="2200">
              <a:latin typeface="Prompt"/>
              <a:ea typeface="Prompt"/>
              <a:cs typeface="Prompt"/>
              <a:sym typeface="Prompt"/>
            </a:endParaRPr>
          </a:p>
        </p:txBody>
      </p:sp>
      <p:pic>
        <p:nvPicPr>
          <p:cNvPr id="268" name="Google Shape;268;p3"/>
          <p:cNvPicPr preferRelativeResize="0"/>
          <p:nvPr/>
        </p:nvPicPr>
        <p:blipFill rotWithShape="1">
          <a:blip r:embed="rId3">
            <a:alphaModFix/>
          </a:blip>
          <a:srcRect t="10320" r="24431" b="42832"/>
          <a:stretch/>
        </p:blipFill>
        <p:spPr>
          <a:xfrm>
            <a:off x="7679025" y="1851050"/>
            <a:ext cx="3147007" cy="4084975"/>
          </a:xfrm>
          <a:prstGeom prst="rect">
            <a:avLst/>
          </a:prstGeom>
          <a:noFill/>
          <a:ln w="9525" cap="flat" cmpd="sng">
            <a:solidFill>
              <a:srgbClr val="000000"/>
            </a:solidFill>
            <a:prstDash val="solid"/>
            <a:round/>
            <a:headEnd type="none" w="sm" len="sm"/>
            <a:tailEnd type="none" w="sm" len="sm"/>
          </a:ln>
        </p:spPr>
      </p:pic>
      <p:sp>
        <p:nvSpPr>
          <p:cNvPr id="269" name="Google Shape;269;p3"/>
          <p:cNvSpPr txBox="1"/>
          <p:nvPr/>
        </p:nvSpPr>
        <p:spPr>
          <a:xfrm>
            <a:off x="6252474" y="104167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 Input data ผ่านระบบ  และ import excel บางส่วนได้ด้วย (On Web)</a:t>
            </a:r>
            <a:endParaRPr sz="1700">
              <a:latin typeface="Prompt"/>
              <a:ea typeface="Prompt"/>
              <a:cs typeface="Prompt"/>
              <a:sym typeface="Prompt"/>
            </a:endParaRPr>
          </a:p>
        </p:txBody>
      </p:sp>
      <p:cxnSp>
        <p:nvCxnSpPr>
          <p:cNvPr id="270" name="Google Shape;270;p3"/>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71" name="Google Shape;271;p3"/>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72" name="Google Shape;272;p3"/>
          <p:cNvPicPr preferRelativeResize="0"/>
          <p:nvPr/>
        </p:nvPicPr>
        <p:blipFill>
          <a:blip r:embed="rId4">
            <a:alphaModFix/>
          </a:blip>
          <a:stretch>
            <a:fillRect/>
          </a:stretch>
        </p:blipFill>
        <p:spPr>
          <a:xfrm>
            <a:off x="219200" y="2112655"/>
            <a:ext cx="5578275" cy="3140709"/>
          </a:xfrm>
          <a:prstGeom prst="rect">
            <a:avLst/>
          </a:prstGeom>
          <a:noFill/>
          <a:ln>
            <a:noFill/>
          </a:ln>
        </p:spPr>
      </p:pic>
      <p:sp>
        <p:nvSpPr>
          <p:cNvPr id="273" name="Google Shape;273;p3"/>
          <p:cNvSpPr/>
          <p:nvPr/>
        </p:nvSpPr>
        <p:spPr>
          <a:xfrm>
            <a:off x="7538725" y="193005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392288" y="446530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3"/>
          <p:cNvCxnSpPr/>
          <p:nvPr/>
        </p:nvCxnSpPr>
        <p:spPr>
          <a:xfrm flipH="1">
            <a:off x="3199175" y="3752900"/>
            <a:ext cx="488100" cy="767100"/>
          </a:xfrm>
          <a:prstGeom prst="straightConnector1">
            <a:avLst/>
          </a:prstGeom>
          <a:noFill/>
          <a:ln w="28575" cap="flat" cmpd="sng">
            <a:solidFill>
              <a:srgbClr val="FF0000"/>
            </a:solidFill>
            <a:prstDash val="solid"/>
            <a:round/>
            <a:headEnd type="none" w="med" len="med"/>
            <a:tailEnd type="triangle" w="med" len="med"/>
          </a:ln>
        </p:spPr>
      </p:cxnSp>
      <p:cxnSp>
        <p:nvCxnSpPr>
          <p:cNvPr id="276" name="Google Shape;276;p3"/>
          <p:cNvCxnSpPr>
            <a:endCxn id="273" idx="3"/>
          </p:cNvCxnSpPr>
          <p:nvPr/>
        </p:nvCxnSpPr>
        <p:spPr>
          <a:xfrm rot="10800000" flipH="1">
            <a:off x="7036062" y="2812966"/>
            <a:ext cx="683100" cy="6159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282" name="Google Shape;282;p4"/>
          <p:cNvPicPr preferRelativeResize="0"/>
          <p:nvPr/>
        </p:nvPicPr>
        <p:blipFill rotWithShape="1">
          <a:blip r:embed="rId3">
            <a:alphaModFix/>
          </a:blip>
          <a:srcRect/>
          <a:stretch/>
        </p:blipFill>
        <p:spPr>
          <a:xfrm>
            <a:off x="6256774" y="2852422"/>
            <a:ext cx="5840925" cy="2957206"/>
          </a:xfrm>
          <a:prstGeom prst="rect">
            <a:avLst/>
          </a:prstGeom>
          <a:noFill/>
          <a:ln>
            <a:noFill/>
          </a:ln>
        </p:spPr>
      </p:pic>
      <p:sp>
        <p:nvSpPr>
          <p:cNvPr id="283" name="Google Shape;283;p4"/>
          <p:cNvSpPr txBox="1">
            <a:spLocks noGrp="1"/>
          </p:cNvSpPr>
          <p:nvPr>
            <p:ph type="body" idx="2"/>
          </p:nvPr>
        </p:nvSpPr>
        <p:spPr>
          <a:xfrm>
            <a:off x="392950" y="1190127"/>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User สามารถ Download Excel file จากระบบ เพื่อแก้ไข parameters และ Upload Excel เข้าระบบได้</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84" name="Google Shape;284;p4"/>
          <p:cNvPicPr preferRelativeResize="0"/>
          <p:nvPr/>
        </p:nvPicPr>
        <p:blipFill>
          <a:blip r:embed="rId4">
            <a:alphaModFix/>
          </a:blip>
          <a:stretch>
            <a:fillRect/>
          </a:stretch>
        </p:blipFill>
        <p:spPr>
          <a:xfrm>
            <a:off x="0" y="2067200"/>
            <a:ext cx="4023426" cy="3188550"/>
          </a:xfrm>
          <a:prstGeom prst="rect">
            <a:avLst/>
          </a:prstGeom>
          <a:noFill/>
          <a:ln>
            <a:noFill/>
          </a:ln>
        </p:spPr>
      </p:pic>
      <p:cxnSp>
        <p:nvCxnSpPr>
          <p:cNvPr id="285" name="Google Shape;285;p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86" name="Google Shape;286;p4"/>
          <p:cNvPicPr preferRelativeResize="0"/>
          <p:nvPr/>
        </p:nvPicPr>
        <p:blipFill>
          <a:blip r:embed="rId5">
            <a:alphaModFix/>
          </a:blip>
          <a:stretch>
            <a:fillRect/>
          </a:stretch>
        </p:blipFill>
        <p:spPr>
          <a:xfrm>
            <a:off x="3449700" y="3108500"/>
            <a:ext cx="2492224" cy="1426576"/>
          </a:xfrm>
          <a:prstGeom prst="rect">
            <a:avLst/>
          </a:prstGeom>
          <a:noFill/>
          <a:ln>
            <a:noFill/>
          </a:ln>
        </p:spPr>
      </p:pic>
      <p:sp>
        <p:nvSpPr>
          <p:cNvPr id="287" name="Google Shape;287;p4"/>
          <p:cNvSpPr txBox="1"/>
          <p:nvPr/>
        </p:nvSpPr>
        <p:spPr>
          <a:xfrm>
            <a:off x="6256775" y="1190125"/>
            <a:ext cx="5841000" cy="192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Edit data ผ่านระบบได้ทั้งแบบ Manual , Copy ข้อมูลจากไฟล์ Excel มา Paste บนระบบ (On Web) และ import excel ได้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Import excel จากหลาย Source ได้</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รองรับ Version control ข้อมูลได้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cxnSp>
        <p:nvCxnSpPr>
          <p:cNvPr id="288" name="Google Shape;288;p4"/>
          <p:cNvCxnSpPr/>
          <p:nvPr/>
        </p:nvCxnSpPr>
        <p:spPr>
          <a:xfrm>
            <a:off x="5811950" y="4138550"/>
            <a:ext cx="1278600" cy="883500"/>
          </a:xfrm>
          <a:prstGeom prst="straightConnector1">
            <a:avLst/>
          </a:prstGeom>
          <a:noFill/>
          <a:ln w="28575" cap="flat" cmpd="sng">
            <a:solidFill>
              <a:schemeClr val="accent2"/>
            </a:solidFill>
            <a:prstDash val="solid"/>
            <a:round/>
            <a:headEnd type="none" w="med" len="med"/>
            <a:tailEnd type="triangle" w="med" len="med"/>
          </a:ln>
        </p:spPr>
      </p:cxnSp>
      <p:sp>
        <p:nvSpPr>
          <p:cNvPr id="289" name="Google Shape;289;p4"/>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290" name="Google Shape;290;p4"/>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( 1 ) เปลี่ยนวิธีการ Input ข้อมูลจาก Excel To Web </a:t>
            </a:r>
            <a:endParaRPr sz="2200">
              <a:latin typeface="Prompt"/>
              <a:ea typeface="Prompt"/>
              <a:cs typeface="Prompt"/>
              <a:sym typeface="Promp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296" name="Google Shape;296;p6"/>
          <p:cNvPicPr preferRelativeResize="0"/>
          <p:nvPr/>
        </p:nvPicPr>
        <p:blipFill rotWithShape="1">
          <a:blip r:embed="rId3">
            <a:alphaModFix/>
          </a:blip>
          <a:srcRect l="3232" b="64067"/>
          <a:stretch/>
        </p:blipFill>
        <p:spPr>
          <a:xfrm>
            <a:off x="454000" y="3494175"/>
            <a:ext cx="5453698" cy="1179074"/>
          </a:xfrm>
          <a:prstGeom prst="rect">
            <a:avLst/>
          </a:prstGeom>
          <a:noFill/>
          <a:ln>
            <a:noFill/>
          </a:ln>
        </p:spPr>
      </p:pic>
      <p:pic>
        <p:nvPicPr>
          <p:cNvPr id="297" name="Google Shape;297;p6"/>
          <p:cNvPicPr preferRelativeResize="0"/>
          <p:nvPr/>
        </p:nvPicPr>
        <p:blipFill rotWithShape="1">
          <a:blip r:embed="rId4">
            <a:alphaModFix/>
          </a:blip>
          <a:srcRect/>
          <a:stretch/>
        </p:blipFill>
        <p:spPr>
          <a:xfrm>
            <a:off x="6279850" y="1959875"/>
            <a:ext cx="5820111" cy="2938250"/>
          </a:xfrm>
          <a:prstGeom prst="rect">
            <a:avLst/>
          </a:prstGeom>
          <a:noFill/>
          <a:ln w="9525" cap="flat" cmpd="sng">
            <a:solidFill>
              <a:srgbClr val="000000"/>
            </a:solidFill>
            <a:prstDash val="solid"/>
            <a:round/>
            <a:headEnd type="none" w="sm" len="sm"/>
            <a:tailEnd type="none" w="sm" len="sm"/>
          </a:ln>
        </p:spPr>
      </p:pic>
      <p:sp>
        <p:nvSpPr>
          <p:cNvPr id="298" name="Google Shape;298;p6"/>
          <p:cNvSpPr txBox="1">
            <a:spLocks noGrp="1"/>
          </p:cNvSpPr>
          <p:nvPr>
            <p:ph type="body" idx="2"/>
          </p:nvPr>
        </p:nvSpPr>
        <p:spPr>
          <a:xfrm>
            <a:off x="392950" y="1190125"/>
            <a:ext cx="5271000" cy="127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cxnSp>
        <p:nvCxnSpPr>
          <p:cNvPr id="299" name="Google Shape;299;p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00" name="Google Shape;300;p6"/>
          <p:cNvSpPr txBox="1"/>
          <p:nvPr/>
        </p:nvSpPr>
        <p:spPr>
          <a:xfrm>
            <a:off x="6256775" y="119012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เพิ่มการ Input Ability Pentane</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301" name="Google Shape;301;p6"/>
          <p:cNvSpPr/>
          <p:nvPr/>
        </p:nvSpPr>
        <p:spPr>
          <a:xfrm>
            <a:off x="291975" y="2894825"/>
            <a:ext cx="5524500" cy="203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303" name="Google Shape;303;p6"/>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( 1 ) เปลี่ยนวิธีการ Input ข้อมูลจาก Excel To Web </a:t>
            </a:r>
            <a:endParaRPr sz="2200">
              <a:latin typeface="Prompt"/>
              <a:ea typeface="Prompt"/>
              <a:cs typeface="Prompt"/>
              <a:sym typeface="Promp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309" name="Google Shape;309;p7"/>
          <p:cNvPicPr preferRelativeResize="0"/>
          <p:nvPr/>
        </p:nvPicPr>
        <p:blipFill rotWithShape="1">
          <a:blip r:embed="rId3">
            <a:alphaModFix/>
          </a:blip>
          <a:srcRect/>
          <a:stretch/>
        </p:blipFill>
        <p:spPr>
          <a:xfrm>
            <a:off x="9089789" y="1258649"/>
            <a:ext cx="2027775" cy="4340707"/>
          </a:xfrm>
          <a:prstGeom prst="rect">
            <a:avLst/>
          </a:prstGeom>
          <a:noFill/>
          <a:ln>
            <a:noFill/>
          </a:ln>
        </p:spPr>
      </p:pic>
      <p:sp>
        <p:nvSpPr>
          <p:cNvPr id="310" name="Google Shape;310;p7"/>
          <p:cNvSpPr txBox="1"/>
          <p:nvPr/>
        </p:nvSpPr>
        <p:spPr>
          <a:xfrm>
            <a:off x="6360300" y="1596775"/>
            <a:ext cx="23460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FF0000"/>
                </a:solidFill>
                <a:latin typeface="Prompt"/>
                <a:ea typeface="Prompt"/>
                <a:cs typeface="Prompt"/>
                <a:sym typeface="Prompt"/>
              </a:rPr>
              <a:t>เรื่องที่เพิ่มขึ้นไม่มีใน PPS </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Product</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Customer</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Contract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Source and delivery point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Turn Around</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OR Demand Plan</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Cal margin</a:t>
            </a:r>
            <a:endParaRPr sz="1600">
              <a:solidFill>
                <a:srgbClr val="FF0000"/>
              </a:solidFill>
              <a:latin typeface="Prompt"/>
              <a:ea typeface="Prompt"/>
              <a:cs typeface="Prompt"/>
              <a:sym typeface="Prompt"/>
            </a:endParaRPr>
          </a:p>
        </p:txBody>
      </p:sp>
      <p:cxnSp>
        <p:nvCxnSpPr>
          <p:cNvPr id="311" name="Google Shape;311;p7"/>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12" name="Google Shape;312;p7"/>
          <p:cNvSpPr txBox="1">
            <a:spLocks noGrp="1"/>
          </p:cNvSpPr>
          <p:nvPr>
            <p:ph type="body" idx="2"/>
          </p:nvPr>
        </p:nvSpPr>
        <p:spPr>
          <a:xfrm>
            <a:off x="392950" y="1190125"/>
            <a:ext cx="5271000" cy="13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ประมาณการจากข้อมูลตามจริงใน PPS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13" name="Google Shape;313;p7"/>
          <p:cNvSpPr txBox="1"/>
          <p:nvPr/>
        </p:nvSpPr>
        <p:spPr>
          <a:xfrm>
            <a:off x="6256775" y="1190125"/>
            <a:ext cx="53844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p:txBody>
      </p:sp>
      <p:pic>
        <p:nvPicPr>
          <p:cNvPr id="314" name="Google Shape;314;p7"/>
          <p:cNvPicPr preferRelativeResize="0"/>
          <p:nvPr/>
        </p:nvPicPr>
        <p:blipFill rotWithShape="1">
          <a:blip r:embed="rId4">
            <a:alphaModFix/>
          </a:blip>
          <a:srcRect b="53542"/>
          <a:stretch/>
        </p:blipFill>
        <p:spPr>
          <a:xfrm>
            <a:off x="461600" y="2240225"/>
            <a:ext cx="5442074" cy="2469973"/>
          </a:xfrm>
          <a:prstGeom prst="rect">
            <a:avLst/>
          </a:prstGeom>
          <a:noFill/>
          <a:ln>
            <a:noFill/>
          </a:ln>
        </p:spPr>
      </p:pic>
      <p:pic>
        <p:nvPicPr>
          <p:cNvPr id="315" name="Google Shape;315;p7"/>
          <p:cNvPicPr preferRelativeResize="0"/>
          <p:nvPr/>
        </p:nvPicPr>
        <p:blipFill rotWithShape="1">
          <a:blip r:embed="rId4">
            <a:alphaModFix/>
          </a:blip>
          <a:srcRect t="80241"/>
          <a:stretch/>
        </p:blipFill>
        <p:spPr>
          <a:xfrm>
            <a:off x="461600" y="4710196"/>
            <a:ext cx="5442074" cy="1050503"/>
          </a:xfrm>
          <a:prstGeom prst="rect">
            <a:avLst/>
          </a:prstGeom>
          <a:noFill/>
          <a:ln>
            <a:noFill/>
          </a:ln>
        </p:spPr>
      </p:pic>
      <p:sp>
        <p:nvSpPr>
          <p:cNvPr id="316" name="Google Shape;316;p7"/>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317" name="Google Shape;317;p7"/>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( 1 ) เปลี่ยนวิธีการ Input ข้อมูลจาก Excel To Web </a:t>
            </a:r>
            <a:endParaRPr sz="2200">
              <a:latin typeface="Prompt"/>
              <a:ea typeface="Prompt"/>
              <a:cs typeface="Prompt"/>
              <a:sym typeface="Promp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g113d8db2799_0_16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cxnSp>
        <p:nvCxnSpPr>
          <p:cNvPr id="324" name="Google Shape;324;g113d8db2799_0_168"/>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25" name="Google Shape;325;g113d8db2799_0_168"/>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:ข้อมูลมาจาก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26" name="Google Shape;326;g113d8db2799_0_168"/>
          <p:cNvSpPr txBox="1"/>
          <p:nvPr/>
        </p:nvSpPr>
        <p:spPr>
          <a:xfrm>
            <a:off x="6508200" y="1064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เพิ่มเติมข้อมูลสามารถทำบน Web </a:t>
            </a:r>
            <a:endParaRPr sz="1700">
              <a:solidFill>
                <a:srgbClr val="FF0000"/>
              </a:solidFill>
              <a:latin typeface="Prompt"/>
              <a:ea typeface="Prompt"/>
              <a:cs typeface="Prompt"/>
              <a:sym typeface="Prompt"/>
            </a:endParaRPr>
          </a:p>
        </p:txBody>
      </p:sp>
      <p:pic>
        <p:nvPicPr>
          <p:cNvPr id="327" name="Google Shape;327;g113d8db2799_0_168"/>
          <p:cNvPicPr preferRelativeResize="0"/>
          <p:nvPr/>
        </p:nvPicPr>
        <p:blipFill>
          <a:blip r:embed="rId3">
            <a:alphaModFix/>
          </a:blip>
          <a:stretch>
            <a:fillRect/>
          </a:stretch>
        </p:blipFill>
        <p:spPr>
          <a:xfrm>
            <a:off x="6973875" y="2525025"/>
            <a:ext cx="4453050" cy="3710875"/>
          </a:xfrm>
          <a:prstGeom prst="rect">
            <a:avLst/>
          </a:prstGeom>
          <a:noFill/>
          <a:ln>
            <a:noFill/>
          </a:ln>
        </p:spPr>
      </p:pic>
      <p:cxnSp>
        <p:nvCxnSpPr>
          <p:cNvPr id="328" name="Google Shape;328;g113d8db2799_0_168"/>
          <p:cNvCxnSpPr/>
          <p:nvPr/>
        </p:nvCxnSpPr>
        <p:spPr>
          <a:xfrm flipH="1">
            <a:off x="11042625" y="36550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29" name="Google Shape;329;g113d8db2799_0_168"/>
          <p:cNvSpPr/>
          <p:nvPr/>
        </p:nvSpPr>
        <p:spPr>
          <a:xfrm>
            <a:off x="8590025" y="4306000"/>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g113d8db2799_0_168"/>
          <p:cNvPicPr preferRelativeResize="0"/>
          <p:nvPr/>
        </p:nvPicPr>
        <p:blipFill>
          <a:blip r:embed="rId4">
            <a:alphaModFix/>
          </a:blip>
          <a:stretch>
            <a:fillRect/>
          </a:stretch>
        </p:blipFill>
        <p:spPr>
          <a:xfrm>
            <a:off x="1557125" y="1885375"/>
            <a:ext cx="3290050" cy="4459401"/>
          </a:xfrm>
          <a:prstGeom prst="rect">
            <a:avLst/>
          </a:prstGeom>
          <a:noFill/>
          <a:ln>
            <a:noFill/>
          </a:ln>
        </p:spPr>
      </p:pic>
      <p:sp>
        <p:nvSpPr>
          <p:cNvPr id="331" name="Google Shape;331;g113d8db2799_0_168"/>
          <p:cNvSpPr/>
          <p:nvPr/>
        </p:nvSpPr>
        <p:spPr>
          <a:xfrm>
            <a:off x="3174650" y="3973699"/>
            <a:ext cx="1615800" cy="237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 name="Google Shape;332;g113d8db2799_0_168"/>
          <p:cNvCxnSpPr/>
          <p:nvPr/>
        </p:nvCxnSpPr>
        <p:spPr>
          <a:xfrm flipH="1">
            <a:off x="4152325" y="32066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33" name="Google Shape;333;g113d8db2799_0_168"/>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2 การรับข้อมูล (Input)</a:t>
            </a:r>
            <a:endParaRPr/>
          </a:p>
        </p:txBody>
      </p:sp>
      <p:sp>
        <p:nvSpPr>
          <p:cNvPr id="334" name="Google Shape;334;g113d8db2799_0_168"/>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g11f9a288cad_2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graphicFrame>
        <p:nvGraphicFramePr>
          <p:cNvPr id="341" name="Google Shape;341;g11f9a288cad_2_0"/>
          <p:cNvGraphicFramePr/>
          <p:nvPr/>
        </p:nvGraphicFramePr>
        <p:xfrm>
          <a:off x="251363" y="87225"/>
          <a:ext cx="11567225" cy="5894709"/>
        </p:xfrm>
        <a:graphic>
          <a:graphicData uri="http://schemas.openxmlformats.org/drawingml/2006/table">
            <a:tbl>
              <a:tblPr>
                <a:noFill/>
                <a:tableStyleId>{F0A88BB4-8B9F-4ADC-89CD-E151A919272C}</a:tableStyleId>
              </a:tblPr>
              <a:tblGrid>
                <a:gridCol w="1504925">
                  <a:extLst>
                    <a:ext uri="{9D8B030D-6E8A-4147-A177-3AD203B41FA5}">
                      <a16:colId xmlns:a16="http://schemas.microsoft.com/office/drawing/2014/main" val="20000"/>
                    </a:ext>
                  </a:extLst>
                </a:gridCol>
                <a:gridCol w="393800">
                  <a:extLst>
                    <a:ext uri="{9D8B030D-6E8A-4147-A177-3AD203B41FA5}">
                      <a16:colId xmlns:a16="http://schemas.microsoft.com/office/drawing/2014/main" val="20001"/>
                    </a:ext>
                  </a:extLst>
                </a:gridCol>
                <a:gridCol w="2715050">
                  <a:extLst>
                    <a:ext uri="{9D8B030D-6E8A-4147-A177-3AD203B41FA5}">
                      <a16:colId xmlns:a16="http://schemas.microsoft.com/office/drawing/2014/main" val="20002"/>
                    </a:ext>
                  </a:extLst>
                </a:gridCol>
                <a:gridCol w="3578125">
                  <a:extLst>
                    <a:ext uri="{9D8B030D-6E8A-4147-A177-3AD203B41FA5}">
                      <a16:colId xmlns:a16="http://schemas.microsoft.com/office/drawing/2014/main" val="20003"/>
                    </a:ext>
                  </a:extLst>
                </a:gridCol>
                <a:gridCol w="2918100">
                  <a:extLst>
                    <a:ext uri="{9D8B030D-6E8A-4147-A177-3AD203B41FA5}">
                      <a16:colId xmlns:a16="http://schemas.microsoft.com/office/drawing/2014/main" val="20004"/>
                    </a:ext>
                  </a:extLst>
                </a:gridCol>
                <a:gridCol w="457225">
                  <a:extLst>
                    <a:ext uri="{9D8B030D-6E8A-4147-A177-3AD203B41FA5}">
                      <a16:colId xmlns:a16="http://schemas.microsoft.com/office/drawing/2014/main" val="20005"/>
                    </a:ext>
                  </a:extLst>
                </a:gridCol>
              </a:tblGrid>
              <a:tr h="260650">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Topic</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PPS</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New</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MD</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584775">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ส่วนที่ 1 Flow ที่มาของข้อมูล</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Manual Download Excel เปลี่ยนให้สามารถนำเข้าและเพิ่มข้อมูลบางส่วนผ่าน Web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Font typeface="Arial"/>
                        <a:buNone/>
                      </a:pPr>
                      <a:r>
                        <a:rPr lang="en-US" sz="1000">
                          <a:solidFill>
                            <a:srgbClr val="FF0000"/>
                          </a:solidFill>
                          <a:latin typeface="Calibri"/>
                          <a:ea typeface="Calibri"/>
                          <a:cs typeface="Calibri"/>
                          <a:sym typeface="Calibri"/>
                        </a:rPr>
                        <a:t>สามารถ Input data ผ่านระบบ  และ import excel บางส่วนได้ด้วย (On Web)</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เปลี่ยนรูปแบบการนำเข้าข้อมูล และเพิ่มความสามารถในการแก้ไขข้อมูล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User สามารถ Download Excel file จากระบบ เพื่อแก้ไข parameters และ Upload Excel เข้าระบบได้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สามารถ Edit data ผ่านระบบได้ทั้งแบบ Manual , Copy ข้อมูลจากไฟล์ Excel มา Paste บนระบบ (On Web) และ import excel ได้ </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Import excel จากหลาย Source ได้</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รองรับ Version control ข้อมูลได้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55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การคำนวณทำบน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ไม่มีระบุเรื่องการคำนวณ</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 Cal margin สามารถปรับได้บน Web</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●มีการคำนวณโดยเลือกจาก Cost และ version ว่าจะใช้ version ใด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35</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717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1.4</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แก้ไข Demand ผ่าน Excel File และสามารถ Upload excel เข้าระบบเพื่อส่งไปยัง Model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สามารถแก้ไข demand ที่หน้าเวบได้เลย (เดิมต้องผ่าน Excel เท่านั้น) โดยเวบจะคำนวณ balance, inventory ทุกอย่างให้ (เดิม Excel คำนวณให้)</a:t>
                      </a:r>
                      <a:endParaRPr sz="1000">
                        <a:solidFill>
                          <a:srgbClr val="FF0000"/>
                        </a:solidFill>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82</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6050">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ส่วนที่ 2 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ข้อมูลมาจาก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เพิ่มเติมข้อมูลสามารถทำบน Web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การรับข้อมูลส่วน Supply 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a:solidFill>
                            <a:srgbClr val="FF0000"/>
                          </a:solidFill>
                          <a:latin typeface="Calibri"/>
                          <a:ea typeface="Calibri"/>
                          <a:cs typeface="Calibri"/>
                          <a:sym typeface="Calibri"/>
                        </a:rPr>
                        <a:t>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01400">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เพิ่มรายการ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ประมาณการจากข้อมูลตามจริงใน PPS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u="sng">
                          <a:solidFill>
                            <a:srgbClr val="FF0000"/>
                          </a:solidFill>
                          <a:latin typeface="Calibri"/>
                          <a:ea typeface="Calibri"/>
                          <a:cs typeface="Calibri"/>
                          <a:sym typeface="Calibri"/>
                        </a:rPr>
                        <a:t>เรื่องที่เพิ่มขึ้นไม่มีใน PPS</a:t>
                      </a:r>
                      <a:endParaRPr sz="1000" u="sng">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●Product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●Customer</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●Contract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●Source and delivery point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●Turn Around</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●OR Demand Plan</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●Cal margin</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94725">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gridSpan="3">
                  <a:txBody>
                    <a:bodyPr/>
                    <a:lstStyle/>
                    <a:p>
                      <a:pPr marL="457200" lvl="0" indent="-228600" algn="r" rtl="0">
                        <a:lnSpc>
                          <a:spcPct val="115000"/>
                        </a:lnSpc>
                        <a:spcBef>
                          <a:spcPts val="0"/>
                        </a:spcBef>
                        <a:spcAft>
                          <a:spcPts val="0"/>
                        </a:spcAft>
                        <a:buNone/>
                      </a:pPr>
                      <a:r>
                        <a:rPr lang="en-US" sz="1000" b="1">
                          <a:latin typeface="Calibri"/>
                          <a:ea typeface="Calibri"/>
                          <a:cs typeface="Calibri"/>
                          <a:sym typeface="Calibri"/>
                        </a:rPr>
                        <a:t>Total        </a:t>
                      </a: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000" b="1">
                          <a:solidFill>
                            <a:srgbClr val="FF0000"/>
                          </a:solidFill>
                          <a:latin typeface="Calibri"/>
                          <a:ea typeface="Calibri"/>
                          <a:cs typeface="Calibri"/>
                          <a:sym typeface="Calibri"/>
                        </a:rPr>
                        <a:t>245</a:t>
                      </a:r>
                      <a:endParaRPr sz="10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21f72b49b6_0_17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48" name="Google Shape;348;g121f72b49b6_0_171"/>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349" name="Google Shape;349;g121f72b49b6_0_171"/>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350" name="Google Shape;350;g121f72b49b6_0_171"/>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351" name="Google Shape;351;g121f72b49b6_0_171"/>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352" name="Google Shape;352;g121f72b49b6_0_171"/>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353" name="Google Shape;353;g121f72b49b6_0_171"/>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354" name="Google Shape;354;g121f72b49b6_0_171"/>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355" name="Google Shape;355;g121f72b49b6_0_171"/>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356" name="Google Shape;356;g121f72b49b6_0_171"/>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357" name="Google Shape;357;g121f72b49b6_0_171"/>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358" name="Google Shape;358;g121f72b49b6_0_171"/>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359" name="Google Shape;359;g121f72b49b6_0_171"/>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360" name="Google Shape;360;g121f72b49b6_0_171"/>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361" name="Google Shape;361;g121f72b49b6_0_171"/>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362" name="Google Shape;362;g121f72b49b6_0_171"/>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363" name="Google Shape;363;g121f72b49b6_0_171"/>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364" name="Google Shape;364;g121f72b49b6_0_171"/>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365" name="Google Shape;365;g121f72b49b6_0_171"/>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366" name="Google Shape;366;g121f72b49b6_0_171"/>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367" name="Google Shape;367;g121f72b49b6_0_171"/>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368" name="Google Shape;368;g121f72b49b6_0_171"/>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369" name="Google Shape;369;g121f72b49b6_0_171"/>
          <p:cNvSpPr/>
          <p:nvPr/>
        </p:nvSpPr>
        <p:spPr>
          <a:xfrm>
            <a:off x="107059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370" name="Google Shape;370;g121f72b49b6_0_171"/>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371" name="Google Shape;371;g121f72b49b6_0_171"/>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372" name="Google Shape;372;g121f72b49b6_0_171"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373" name="Google Shape;373;g121f72b49b6_0_171"/>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374" name="Google Shape;374;g121f72b49b6_0_171"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375" name="Google Shape;375;g121f72b49b6_0_171"/>
          <p:cNvSpPr/>
          <p:nvPr/>
        </p:nvSpPr>
        <p:spPr>
          <a:xfrm>
            <a:off x="10262350" y="879000"/>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23e0bea475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cxnSp>
        <p:nvCxnSpPr>
          <p:cNvPr id="382" name="Google Shape;382;g123e0bea475_0_0"/>
          <p:cNvCxnSpPr/>
          <p:nvPr/>
        </p:nvCxnSpPr>
        <p:spPr>
          <a:xfrm>
            <a:off x="5835150" y="7584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383" name="Google Shape;383;g123e0bea475_0_0"/>
          <p:cNvPicPr preferRelativeResize="0"/>
          <p:nvPr/>
        </p:nvPicPr>
        <p:blipFill>
          <a:blip r:embed="rId3">
            <a:alphaModFix/>
          </a:blip>
          <a:stretch>
            <a:fillRect/>
          </a:stretch>
        </p:blipFill>
        <p:spPr>
          <a:xfrm>
            <a:off x="7243825" y="3577425"/>
            <a:ext cx="3337100" cy="2608300"/>
          </a:xfrm>
          <a:prstGeom prst="rect">
            <a:avLst/>
          </a:prstGeom>
          <a:noFill/>
          <a:ln>
            <a:noFill/>
          </a:ln>
        </p:spPr>
      </p:pic>
      <p:pic>
        <p:nvPicPr>
          <p:cNvPr id="384" name="Google Shape;384;g123e0bea475_0_0"/>
          <p:cNvPicPr preferRelativeResize="0"/>
          <p:nvPr/>
        </p:nvPicPr>
        <p:blipFill>
          <a:blip r:embed="rId4">
            <a:alphaModFix/>
          </a:blip>
          <a:stretch>
            <a:fillRect/>
          </a:stretch>
        </p:blipFill>
        <p:spPr>
          <a:xfrm>
            <a:off x="7362950" y="4854050"/>
            <a:ext cx="3099200" cy="1331675"/>
          </a:xfrm>
          <a:prstGeom prst="rect">
            <a:avLst/>
          </a:prstGeom>
          <a:noFill/>
          <a:ln>
            <a:noFill/>
          </a:ln>
        </p:spPr>
      </p:pic>
      <p:pic>
        <p:nvPicPr>
          <p:cNvPr id="385" name="Google Shape;385;g123e0bea475_0_0"/>
          <p:cNvPicPr preferRelativeResize="0"/>
          <p:nvPr/>
        </p:nvPicPr>
        <p:blipFill>
          <a:blip r:embed="rId5">
            <a:alphaModFix/>
          </a:blip>
          <a:stretch>
            <a:fillRect/>
          </a:stretch>
        </p:blipFill>
        <p:spPr>
          <a:xfrm>
            <a:off x="7571525" y="4854050"/>
            <a:ext cx="2553300" cy="241356"/>
          </a:xfrm>
          <a:prstGeom prst="rect">
            <a:avLst/>
          </a:prstGeom>
          <a:noFill/>
          <a:ln>
            <a:noFill/>
          </a:ln>
        </p:spPr>
      </p:pic>
      <p:pic>
        <p:nvPicPr>
          <p:cNvPr id="386" name="Google Shape;386;g123e0bea475_0_0"/>
          <p:cNvPicPr preferRelativeResize="0"/>
          <p:nvPr/>
        </p:nvPicPr>
        <p:blipFill>
          <a:blip r:embed="rId5">
            <a:alphaModFix/>
          </a:blip>
          <a:stretch>
            <a:fillRect/>
          </a:stretch>
        </p:blipFill>
        <p:spPr>
          <a:xfrm>
            <a:off x="7571525" y="5095400"/>
            <a:ext cx="2553300" cy="241356"/>
          </a:xfrm>
          <a:prstGeom prst="rect">
            <a:avLst/>
          </a:prstGeom>
          <a:noFill/>
          <a:ln>
            <a:noFill/>
          </a:ln>
        </p:spPr>
      </p:pic>
      <p:pic>
        <p:nvPicPr>
          <p:cNvPr id="387" name="Google Shape;387;g123e0bea475_0_0"/>
          <p:cNvPicPr preferRelativeResize="0"/>
          <p:nvPr/>
        </p:nvPicPr>
        <p:blipFill>
          <a:blip r:embed="rId5">
            <a:alphaModFix/>
          </a:blip>
          <a:stretch>
            <a:fillRect/>
          </a:stretch>
        </p:blipFill>
        <p:spPr>
          <a:xfrm>
            <a:off x="7571525" y="5311250"/>
            <a:ext cx="2553300" cy="241356"/>
          </a:xfrm>
          <a:prstGeom prst="rect">
            <a:avLst/>
          </a:prstGeom>
          <a:noFill/>
          <a:ln>
            <a:noFill/>
          </a:ln>
        </p:spPr>
      </p:pic>
      <p:pic>
        <p:nvPicPr>
          <p:cNvPr id="388" name="Google Shape;388;g123e0bea475_0_0"/>
          <p:cNvPicPr preferRelativeResize="0"/>
          <p:nvPr/>
        </p:nvPicPr>
        <p:blipFill>
          <a:blip r:embed="rId5">
            <a:alphaModFix/>
          </a:blip>
          <a:stretch>
            <a:fillRect/>
          </a:stretch>
        </p:blipFill>
        <p:spPr>
          <a:xfrm>
            <a:off x="7571525" y="5552600"/>
            <a:ext cx="2553300" cy="241356"/>
          </a:xfrm>
          <a:prstGeom prst="rect">
            <a:avLst/>
          </a:prstGeom>
          <a:noFill/>
          <a:ln>
            <a:noFill/>
          </a:ln>
        </p:spPr>
      </p:pic>
      <p:pic>
        <p:nvPicPr>
          <p:cNvPr id="389" name="Google Shape;389;g123e0bea475_0_0"/>
          <p:cNvPicPr preferRelativeResize="0"/>
          <p:nvPr/>
        </p:nvPicPr>
        <p:blipFill>
          <a:blip r:embed="rId5">
            <a:alphaModFix/>
          </a:blip>
          <a:stretch>
            <a:fillRect/>
          </a:stretch>
        </p:blipFill>
        <p:spPr>
          <a:xfrm>
            <a:off x="7571525" y="5768450"/>
            <a:ext cx="2553300" cy="241356"/>
          </a:xfrm>
          <a:prstGeom prst="rect">
            <a:avLst/>
          </a:prstGeom>
          <a:noFill/>
          <a:ln>
            <a:noFill/>
          </a:ln>
        </p:spPr>
      </p:pic>
      <p:pic>
        <p:nvPicPr>
          <p:cNvPr id="390" name="Google Shape;390;g123e0bea475_0_0"/>
          <p:cNvPicPr preferRelativeResize="0"/>
          <p:nvPr/>
        </p:nvPicPr>
        <p:blipFill rotWithShape="1">
          <a:blip r:embed="rId4">
            <a:alphaModFix/>
          </a:blip>
          <a:srcRect r="18400"/>
          <a:stretch/>
        </p:blipFill>
        <p:spPr>
          <a:xfrm>
            <a:off x="9106500" y="4854050"/>
            <a:ext cx="503250" cy="1331675"/>
          </a:xfrm>
          <a:prstGeom prst="rect">
            <a:avLst/>
          </a:prstGeom>
          <a:noFill/>
          <a:ln>
            <a:noFill/>
          </a:ln>
        </p:spPr>
      </p:pic>
      <p:pic>
        <p:nvPicPr>
          <p:cNvPr id="391" name="Google Shape;391;g123e0bea475_0_0"/>
          <p:cNvPicPr preferRelativeResize="0"/>
          <p:nvPr/>
        </p:nvPicPr>
        <p:blipFill>
          <a:blip r:embed="rId5">
            <a:alphaModFix/>
          </a:blip>
          <a:stretch>
            <a:fillRect/>
          </a:stretch>
        </p:blipFill>
        <p:spPr>
          <a:xfrm>
            <a:off x="7571525" y="5991525"/>
            <a:ext cx="2553300" cy="241356"/>
          </a:xfrm>
          <a:prstGeom prst="rect">
            <a:avLst/>
          </a:prstGeom>
          <a:noFill/>
          <a:ln>
            <a:noFill/>
          </a:ln>
        </p:spPr>
      </p:pic>
      <p:pic>
        <p:nvPicPr>
          <p:cNvPr id="392" name="Google Shape;392;g123e0bea475_0_0"/>
          <p:cNvPicPr preferRelativeResize="0"/>
          <p:nvPr/>
        </p:nvPicPr>
        <p:blipFill rotWithShape="1">
          <a:blip r:embed="rId4">
            <a:alphaModFix/>
          </a:blip>
          <a:srcRect r="18400"/>
          <a:stretch/>
        </p:blipFill>
        <p:spPr>
          <a:xfrm>
            <a:off x="9106500" y="4854050"/>
            <a:ext cx="503250" cy="1331675"/>
          </a:xfrm>
          <a:prstGeom prst="rect">
            <a:avLst/>
          </a:prstGeom>
          <a:noFill/>
          <a:ln>
            <a:noFill/>
          </a:ln>
        </p:spPr>
      </p:pic>
      <p:sp>
        <p:nvSpPr>
          <p:cNvPr id="393" name="Google Shape;393;g123e0bea475_0_0"/>
          <p:cNvSpPr txBox="1"/>
          <p:nvPr/>
        </p:nvSpPr>
        <p:spPr>
          <a:xfrm>
            <a:off x="9042075" y="4797725"/>
            <a:ext cx="78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Volume</a:t>
            </a:r>
            <a:endParaRPr sz="1100">
              <a:latin typeface="Tahoma"/>
              <a:ea typeface="Tahoma"/>
              <a:cs typeface="Tahoma"/>
              <a:sym typeface="Tahoma"/>
            </a:endParaRPr>
          </a:p>
        </p:txBody>
      </p:sp>
      <p:sp>
        <p:nvSpPr>
          <p:cNvPr id="394" name="Google Shape;394;g123e0bea475_0_0"/>
          <p:cNvSpPr txBox="1"/>
          <p:nvPr/>
        </p:nvSpPr>
        <p:spPr>
          <a:xfrm>
            <a:off x="9042075" y="5001025"/>
            <a:ext cx="78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FullCost</a:t>
            </a:r>
            <a:endParaRPr sz="1100">
              <a:latin typeface="Tahoma"/>
              <a:ea typeface="Tahoma"/>
              <a:cs typeface="Tahoma"/>
              <a:sym typeface="Tahoma"/>
            </a:endParaRPr>
          </a:p>
        </p:txBody>
      </p:sp>
      <p:sp>
        <p:nvSpPr>
          <p:cNvPr id="395" name="Google Shape;395;g123e0bea475_0_0"/>
          <p:cNvSpPr txBox="1"/>
          <p:nvPr/>
        </p:nvSpPr>
        <p:spPr>
          <a:xfrm>
            <a:off x="8928375" y="5254925"/>
            <a:ext cx="101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SellingPrice</a:t>
            </a:r>
            <a:endParaRPr sz="1100">
              <a:latin typeface="Tahoma"/>
              <a:ea typeface="Tahoma"/>
              <a:cs typeface="Tahoma"/>
              <a:sym typeface="Tahoma"/>
            </a:endParaRPr>
          </a:p>
        </p:txBody>
      </p:sp>
      <p:sp>
        <p:nvSpPr>
          <p:cNvPr id="396" name="Google Shape;396;g123e0bea475_0_0"/>
          <p:cNvSpPr txBox="1"/>
          <p:nvPr/>
        </p:nvSpPr>
        <p:spPr>
          <a:xfrm>
            <a:off x="9042075" y="5496275"/>
            <a:ext cx="78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FX</a:t>
            </a:r>
            <a:endParaRPr sz="1100">
              <a:latin typeface="Tahoma"/>
              <a:ea typeface="Tahoma"/>
              <a:cs typeface="Tahoma"/>
              <a:sym typeface="Tahoma"/>
            </a:endParaRPr>
          </a:p>
        </p:txBody>
      </p:sp>
      <p:sp>
        <p:nvSpPr>
          <p:cNvPr id="397" name="Google Shape;397;g123e0bea475_0_0"/>
          <p:cNvSpPr txBox="1"/>
          <p:nvPr/>
        </p:nvSpPr>
        <p:spPr>
          <a:xfrm>
            <a:off x="9042075" y="5712125"/>
            <a:ext cx="78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Revenue</a:t>
            </a:r>
            <a:endParaRPr sz="1100">
              <a:latin typeface="Tahoma"/>
              <a:ea typeface="Tahoma"/>
              <a:cs typeface="Tahoma"/>
              <a:sym typeface="Tahoma"/>
            </a:endParaRPr>
          </a:p>
        </p:txBody>
      </p:sp>
      <p:sp>
        <p:nvSpPr>
          <p:cNvPr id="398" name="Google Shape;398;g123e0bea475_0_0"/>
          <p:cNvSpPr txBox="1"/>
          <p:nvPr/>
        </p:nvSpPr>
        <p:spPr>
          <a:xfrm>
            <a:off x="9042075" y="5935200"/>
            <a:ext cx="78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Margin</a:t>
            </a:r>
            <a:endParaRPr sz="1100">
              <a:latin typeface="Tahoma"/>
              <a:ea typeface="Tahoma"/>
              <a:cs typeface="Tahoma"/>
              <a:sym typeface="Tahoma"/>
            </a:endParaRPr>
          </a:p>
        </p:txBody>
      </p:sp>
      <p:sp>
        <p:nvSpPr>
          <p:cNvPr id="399" name="Google Shape;399;g123e0bea475_0_0"/>
          <p:cNvSpPr txBox="1"/>
          <p:nvPr/>
        </p:nvSpPr>
        <p:spPr>
          <a:xfrm>
            <a:off x="194650" y="884554"/>
            <a:ext cx="5405700" cy="195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solidFill>
                  <a:schemeClr val="dk1"/>
                </a:solidFill>
                <a:latin typeface="Prompt"/>
                <a:ea typeface="Prompt"/>
                <a:cs typeface="Prompt"/>
                <a:sym typeface="Prompt"/>
              </a:rPr>
              <a:t>PPS </a:t>
            </a:r>
            <a:r>
              <a:rPr lang="en-US" sz="1700">
                <a:solidFill>
                  <a:schemeClr val="dk1"/>
                </a:solidFill>
                <a:latin typeface="Prompt"/>
                <a:ea typeface="Prompt"/>
                <a:cs typeface="Prompt"/>
                <a:sym typeface="Prompt"/>
              </a:rPr>
              <a:t>: กรณีเลือกใช้ข้อมูลตั้งต้นจากระบบ Smart Price ระบบทำการอ่านข้อมูลจากระบบ Smart price ในทุกต้นเดือน ตามวัน เวลา ที่กำหนดใน scheduled job (Cost ต้นทุนของแต่ละผลิตภัณฑ์, Reference price ราคาอ้างอิง actual และ forecast, และข้อมูลอื่นๆที่ระบบ Smart Price จัดเก็บและระบบ ต้องใช้งาน)</a:t>
            </a:r>
            <a:endParaRPr>
              <a:latin typeface="Tahoma"/>
              <a:ea typeface="Tahoma"/>
              <a:cs typeface="Tahoma"/>
              <a:sym typeface="Tahoma"/>
            </a:endParaRPr>
          </a:p>
        </p:txBody>
      </p:sp>
      <p:sp>
        <p:nvSpPr>
          <p:cNvPr id="400" name="Google Shape;400;g123e0bea475_0_0"/>
          <p:cNvSpPr txBox="1"/>
          <p:nvPr/>
        </p:nvSpPr>
        <p:spPr>
          <a:xfrm>
            <a:off x="194650" y="2892775"/>
            <a:ext cx="5510400" cy="100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700" b="1">
                <a:solidFill>
                  <a:schemeClr val="dk1"/>
                </a:solidFill>
                <a:latin typeface="Prompt"/>
                <a:ea typeface="Prompt"/>
                <a:cs typeface="Prompt"/>
                <a:sym typeface="Prompt"/>
              </a:rPr>
              <a:t>เริ่มโครงการ</a:t>
            </a:r>
            <a:r>
              <a:rPr lang="en-US" sz="1700">
                <a:solidFill>
                  <a:schemeClr val="dk1"/>
                </a:solidFill>
                <a:latin typeface="Prompt"/>
                <a:ea typeface="Prompt"/>
                <a:cs typeface="Prompt"/>
                <a:sym typeface="Prompt"/>
              </a:rPr>
              <a:t> : มีการคุยรายละเอียดกับระบบ Smart price จะขอดึงข้อมูล Reference Price เท่านั้น</a:t>
            </a:r>
            <a:endParaRPr sz="1700">
              <a:solidFill>
                <a:schemeClr val="dk1"/>
              </a:solidFill>
              <a:latin typeface="Prompt"/>
              <a:ea typeface="Prompt"/>
              <a:cs typeface="Prompt"/>
              <a:sym typeface="Prompt"/>
            </a:endParaRPr>
          </a:p>
          <a:p>
            <a:pPr marL="0" lvl="0" indent="0" algn="l" rtl="0">
              <a:spcBef>
                <a:spcPts val="0"/>
              </a:spcBef>
              <a:spcAft>
                <a:spcPts val="0"/>
              </a:spcAft>
              <a:buNone/>
            </a:pPr>
            <a:endParaRPr>
              <a:latin typeface="Tahoma"/>
              <a:ea typeface="Tahoma"/>
              <a:cs typeface="Tahoma"/>
              <a:sym typeface="Tahoma"/>
            </a:endParaRPr>
          </a:p>
        </p:txBody>
      </p:sp>
      <p:pic>
        <p:nvPicPr>
          <p:cNvPr id="401" name="Google Shape;401;g123e0bea475_0_0"/>
          <p:cNvPicPr preferRelativeResize="0"/>
          <p:nvPr/>
        </p:nvPicPr>
        <p:blipFill>
          <a:blip r:embed="rId6">
            <a:alphaModFix/>
          </a:blip>
          <a:stretch>
            <a:fillRect/>
          </a:stretch>
        </p:blipFill>
        <p:spPr>
          <a:xfrm>
            <a:off x="302125" y="3712875"/>
            <a:ext cx="3337100" cy="2574754"/>
          </a:xfrm>
          <a:prstGeom prst="rect">
            <a:avLst/>
          </a:prstGeom>
          <a:noFill/>
          <a:ln>
            <a:noFill/>
          </a:ln>
        </p:spPr>
      </p:pic>
      <p:cxnSp>
        <p:nvCxnSpPr>
          <p:cNvPr id="402" name="Google Shape;402;g123e0bea475_0_0"/>
          <p:cNvCxnSpPr/>
          <p:nvPr/>
        </p:nvCxnSpPr>
        <p:spPr>
          <a:xfrm rot="10800000">
            <a:off x="3109900" y="4808125"/>
            <a:ext cx="1128300" cy="0"/>
          </a:xfrm>
          <a:prstGeom prst="straightConnector1">
            <a:avLst/>
          </a:prstGeom>
          <a:noFill/>
          <a:ln w="28575" cap="flat" cmpd="sng">
            <a:solidFill>
              <a:srgbClr val="FF0000"/>
            </a:solidFill>
            <a:prstDash val="solid"/>
            <a:round/>
            <a:headEnd type="none" w="med" len="med"/>
            <a:tailEnd type="triangle" w="med" len="med"/>
          </a:ln>
        </p:spPr>
      </p:cxnSp>
      <p:sp>
        <p:nvSpPr>
          <p:cNvPr id="403" name="Google Shape;403;g123e0bea475_0_0"/>
          <p:cNvSpPr/>
          <p:nvPr/>
        </p:nvSpPr>
        <p:spPr>
          <a:xfrm>
            <a:off x="489300" y="4615225"/>
            <a:ext cx="2553300" cy="38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123e0bea475_0_0"/>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( 2 ) เพิ่มการดึงข้อมูลจากระบบ Smart Price </a:t>
            </a:r>
            <a:endParaRPr sz="2200">
              <a:latin typeface="Prompt"/>
              <a:ea typeface="Prompt"/>
              <a:cs typeface="Prompt"/>
              <a:sym typeface="Prompt"/>
            </a:endParaRPr>
          </a:p>
        </p:txBody>
      </p:sp>
      <p:sp>
        <p:nvSpPr>
          <p:cNvPr id="405" name="Google Shape;405;g123e0bea475_0_0"/>
          <p:cNvSpPr txBox="1"/>
          <p:nvPr/>
        </p:nvSpPr>
        <p:spPr>
          <a:xfrm>
            <a:off x="6189375" y="884550"/>
            <a:ext cx="5841000" cy="2934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0" lvl="0" indent="0" algn="l" rtl="0">
              <a:lnSpc>
                <a:spcPct val="115000"/>
              </a:lnSpc>
              <a:spcBef>
                <a:spcPts val="0"/>
              </a:spcBef>
              <a:spcAft>
                <a:spcPts val="0"/>
              </a:spcAft>
              <a:buNone/>
            </a:pPr>
            <a:r>
              <a:rPr lang="en-US">
                <a:solidFill>
                  <a:schemeClr val="dk1"/>
                </a:solidFill>
                <a:latin typeface="Prompt"/>
                <a:ea typeface="Prompt"/>
                <a:cs typeface="Prompt"/>
                <a:sym typeface="Prompt"/>
              </a:rPr>
              <a:t>ข้อมูลที่ทาง Smart price จะต้องจัดเตรียมข้อมูลในรูปแบบ View ให้มีดังนี้</a:t>
            </a:r>
            <a:endParaRPr>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500">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rgbClr val="FF0000"/>
              </a:buClr>
              <a:buSzPts val="1400"/>
              <a:buFont typeface="Prompt"/>
              <a:buAutoNum type="arabicPeriod"/>
            </a:pPr>
            <a:r>
              <a:rPr lang="en-US">
                <a:solidFill>
                  <a:srgbClr val="FF0000"/>
                </a:solidFill>
                <a:latin typeface="Prompt"/>
                <a:ea typeface="Prompt"/>
                <a:cs typeface="Prompt"/>
                <a:sym typeface="Prompt"/>
              </a:rPr>
              <a:t>Reference Price (ทางเว็บจะต้องนำข้อมูลที่ได้มาคำนวณหาค่าเฉลี่ยเพิ่มเติม) 11 MD </a:t>
            </a:r>
            <a:endParaRPr>
              <a:solidFill>
                <a:srgbClr val="FF0000"/>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Volume (ยังไม่ได้ทำ รอประเมิน)</a:t>
            </a:r>
            <a:endParaRPr>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Full Cost (ยังไม่ได้ทำ รอประเมิน)</a:t>
            </a:r>
            <a:endParaRPr>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Selling Price (ยังไม่ได้ทำ รอประเมิน)</a:t>
            </a:r>
            <a:endParaRPr>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FX รายลูกค้า (ยังไม่ได้ทำ รอประเมิน)</a:t>
            </a:r>
            <a:endParaRPr>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Revenue (ยังไม่ได้ทำ รอประเมิน)</a:t>
            </a:r>
            <a:endParaRPr>
              <a:solidFill>
                <a:schemeClr val="dk1"/>
              </a:solidFill>
              <a:latin typeface="Prompt"/>
              <a:ea typeface="Prompt"/>
              <a:cs typeface="Prompt"/>
              <a:sym typeface="Prompt"/>
            </a:endParaRPr>
          </a:p>
          <a:p>
            <a:pPr marL="457200" lvl="0" indent="-146050" algn="l" rtl="0">
              <a:lnSpc>
                <a:spcPct val="115000"/>
              </a:lnSpc>
              <a:spcBef>
                <a:spcPts val="0"/>
              </a:spcBef>
              <a:spcAft>
                <a:spcPts val="0"/>
              </a:spcAft>
              <a:buClr>
                <a:schemeClr val="dk1"/>
              </a:buClr>
              <a:buSzPts val="1400"/>
              <a:buFont typeface="Prompt"/>
              <a:buAutoNum type="arabicPeriod"/>
            </a:pPr>
            <a:r>
              <a:rPr lang="en-US">
                <a:solidFill>
                  <a:schemeClr val="dk1"/>
                </a:solidFill>
                <a:latin typeface="Prompt"/>
                <a:ea typeface="Prompt"/>
                <a:cs typeface="Prompt"/>
                <a:sym typeface="Prompt"/>
              </a:rPr>
              <a:t>Margin (ยังไม่ได้ทำ รอประเมิน)</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406" name="Google Shape;406;g123e0bea475_0_0"/>
          <p:cNvSpPr txBox="1"/>
          <p:nvPr/>
        </p:nvSpPr>
        <p:spPr>
          <a:xfrm>
            <a:off x="9609750" y="1886700"/>
            <a:ext cx="2553300" cy="1200600"/>
          </a:xfrm>
          <a:prstGeom prst="rect">
            <a:avLst/>
          </a:prstGeom>
          <a:solidFill>
            <a:srgbClr val="FFFF00"/>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100">
                <a:latin typeface="Tahoma"/>
                <a:ea typeface="Tahoma"/>
                <a:cs typeface="Tahoma"/>
                <a:sym typeface="Tahoma"/>
              </a:rPr>
              <a:t>วิธีคำนวณ เช่น</a:t>
            </a:r>
            <a:endParaRPr sz="110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100">
                <a:latin typeface="Tahoma"/>
                <a:ea typeface="Tahoma"/>
                <a:cs typeface="Tahoma"/>
                <a:sym typeface="Tahoma"/>
              </a:rPr>
              <a:t>ข้อมูล Reference Price cost กบน มี 2 Type </a:t>
            </a:r>
            <a:endParaRPr sz="1100">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100">
                <a:latin typeface="Tahoma"/>
                <a:ea typeface="Tahoma"/>
                <a:cs typeface="Tahoma"/>
                <a:sym typeface="Tahoma"/>
              </a:rPr>
              <a:t>1. Type Daily : จำนวนข้อมูล / จำนวนวัน</a:t>
            </a:r>
            <a:endParaRPr sz="1100">
              <a:latin typeface="Tahoma"/>
              <a:ea typeface="Tahoma"/>
              <a:cs typeface="Tahoma"/>
              <a:sym typeface="Tahoma"/>
            </a:endParaRPr>
          </a:p>
          <a:p>
            <a:pPr marL="0" lvl="0" indent="0" algn="l" rtl="0">
              <a:spcBef>
                <a:spcPts val="0"/>
              </a:spcBef>
              <a:spcAft>
                <a:spcPts val="0"/>
              </a:spcAft>
              <a:buNone/>
            </a:pPr>
            <a:r>
              <a:rPr lang="en-US" sz="1100">
                <a:latin typeface="Tahoma"/>
                <a:ea typeface="Tahoma"/>
                <a:cs typeface="Tahoma"/>
                <a:sym typeface="Tahoma"/>
              </a:rPr>
              <a:t>2. Type Weekly : จำนวนข้อมูล / จำนวน week</a:t>
            </a:r>
            <a:endParaRPr sz="1100">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21f72b49b6_0_20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413" name="Google Shape;413;g121f72b49b6_0_203"/>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414" name="Google Shape;414;g121f72b49b6_0_203"/>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415" name="Google Shape;415;g121f72b49b6_0_203"/>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416" name="Google Shape;416;g121f72b49b6_0_203"/>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417" name="Google Shape;417;g121f72b49b6_0_203"/>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418" name="Google Shape;418;g121f72b49b6_0_203"/>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419" name="Google Shape;419;g121f72b49b6_0_203"/>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420" name="Google Shape;420;g121f72b49b6_0_203"/>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421" name="Google Shape;421;g121f72b49b6_0_203"/>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422" name="Google Shape;422;g121f72b49b6_0_203"/>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423" name="Google Shape;423;g121f72b49b6_0_203"/>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424" name="Google Shape;424;g121f72b49b6_0_203"/>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425" name="Google Shape;425;g121f72b49b6_0_203"/>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426" name="Google Shape;426;g121f72b49b6_0_203"/>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427" name="Google Shape;427;g121f72b49b6_0_203"/>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428" name="Google Shape;428;g121f72b49b6_0_203"/>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429" name="Google Shape;429;g121f72b49b6_0_203"/>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430" name="Google Shape;430;g121f72b49b6_0_203"/>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431" name="Google Shape;431;g121f72b49b6_0_203"/>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432" name="Google Shape;432;g121f72b49b6_0_203"/>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433" name="Google Shape;433;g121f72b49b6_0_203"/>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434" name="Google Shape;434;g121f72b49b6_0_203"/>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435" name="Google Shape;435;g121f72b49b6_0_203"/>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436" name="Google Shape;436;g121f72b49b6_0_203"/>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437" name="Google Shape;437;g121f72b49b6_0_203"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438" name="Google Shape;438;g121f72b49b6_0_203"/>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439" name="Google Shape;439;g121f72b49b6_0_203"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440" name="Google Shape;440;g121f72b49b6_0_203"/>
          <p:cNvSpPr/>
          <p:nvPr/>
        </p:nvSpPr>
        <p:spPr>
          <a:xfrm>
            <a:off x="346725" y="3533825"/>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13d8db2799_0_13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447" name="Google Shape;447;g113d8db2799_0_136"/>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( 3 ) เปลี่ยนวิธีเดิมคำนวณใน Excel เป็นคำนวณใน Web </a:t>
            </a:r>
            <a:endParaRPr sz="1100" b="0" i="1"/>
          </a:p>
        </p:txBody>
      </p:sp>
      <p:pic>
        <p:nvPicPr>
          <p:cNvPr id="448" name="Google Shape;448;g113d8db2799_0_136"/>
          <p:cNvPicPr preferRelativeResize="0"/>
          <p:nvPr/>
        </p:nvPicPr>
        <p:blipFill>
          <a:blip r:embed="rId3">
            <a:alphaModFix/>
          </a:blip>
          <a:stretch>
            <a:fillRect/>
          </a:stretch>
        </p:blipFill>
        <p:spPr>
          <a:xfrm>
            <a:off x="164025" y="2096563"/>
            <a:ext cx="5737573" cy="3316775"/>
          </a:xfrm>
          <a:prstGeom prst="rect">
            <a:avLst/>
          </a:prstGeom>
          <a:noFill/>
          <a:ln w="9525" cap="flat" cmpd="sng">
            <a:solidFill>
              <a:schemeClr val="dk2"/>
            </a:solidFill>
            <a:prstDash val="solid"/>
            <a:round/>
            <a:headEnd type="none" w="sm" len="sm"/>
            <a:tailEnd type="none" w="sm" len="sm"/>
          </a:ln>
        </p:spPr>
      </p:pic>
      <p:cxnSp>
        <p:nvCxnSpPr>
          <p:cNvPr id="449" name="Google Shape;449;g113d8db2799_0_13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450" name="Google Shape;450;g113d8db2799_0_136"/>
          <p:cNvPicPr preferRelativeResize="0"/>
          <p:nvPr/>
        </p:nvPicPr>
        <p:blipFill>
          <a:blip r:embed="rId4">
            <a:alphaModFix/>
          </a:blip>
          <a:stretch>
            <a:fillRect/>
          </a:stretch>
        </p:blipFill>
        <p:spPr>
          <a:xfrm>
            <a:off x="6209750" y="2242856"/>
            <a:ext cx="5820725" cy="3946254"/>
          </a:xfrm>
          <a:prstGeom prst="rect">
            <a:avLst/>
          </a:prstGeom>
          <a:noFill/>
          <a:ln>
            <a:noFill/>
          </a:ln>
        </p:spPr>
      </p:pic>
      <p:cxnSp>
        <p:nvCxnSpPr>
          <p:cNvPr id="451" name="Google Shape;451;g113d8db2799_0_136"/>
          <p:cNvCxnSpPr/>
          <p:nvPr/>
        </p:nvCxnSpPr>
        <p:spPr>
          <a:xfrm flipH="1">
            <a:off x="7891000" y="40572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452" name="Google Shape;452;g113d8db2799_0_136"/>
          <p:cNvSpPr/>
          <p:nvPr/>
        </p:nvSpPr>
        <p:spPr>
          <a:xfrm>
            <a:off x="6672100" y="4824300"/>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113d8db2799_0_136"/>
          <p:cNvSpPr/>
          <p:nvPr/>
        </p:nvSpPr>
        <p:spPr>
          <a:xfrm>
            <a:off x="1338100" y="4035175"/>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g113d8db2799_0_136"/>
          <p:cNvCxnSpPr/>
          <p:nvPr/>
        </p:nvCxnSpPr>
        <p:spPr>
          <a:xfrm rot="10800000">
            <a:off x="3045225" y="4372175"/>
            <a:ext cx="360600" cy="417300"/>
          </a:xfrm>
          <a:prstGeom prst="straightConnector1">
            <a:avLst/>
          </a:prstGeom>
          <a:noFill/>
          <a:ln w="28575" cap="flat" cmpd="sng">
            <a:solidFill>
              <a:srgbClr val="FF0000"/>
            </a:solidFill>
            <a:prstDash val="solid"/>
            <a:round/>
            <a:headEnd type="none" w="med" len="med"/>
            <a:tailEnd type="triangle" w="med" len="med"/>
          </a:ln>
        </p:spPr>
      </p:cxnSp>
      <p:sp>
        <p:nvSpPr>
          <p:cNvPr id="455" name="Google Shape;455;g113d8db2799_0_136"/>
          <p:cNvSpPr txBox="1">
            <a:spLocks noGrp="1"/>
          </p:cNvSpPr>
          <p:nvPr>
            <p:ph type="body" idx="2"/>
          </p:nvPr>
        </p:nvSpPr>
        <p:spPr>
          <a:xfrm>
            <a:off x="397313" y="847902"/>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ไม่มีระบุเรื่องการคำนวณ (เดิมคำนวณใน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456" name="Google Shape;456;g113d8db2799_0_136"/>
          <p:cNvSpPr txBox="1"/>
          <p:nvPr/>
        </p:nvSpPr>
        <p:spPr>
          <a:xfrm>
            <a:off x="6209749" y="847900"/>
            <a:ext cx="5384400" cy="191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0" lvl="0" indent="0" algn="l" rtl="0">
              <a:spcBef>
                <a:spcPts val="400"/>
              </a:spcBef>
              <a:spcAft>
                <a:spcPts val="0"/>
              </a:spcAft>
              <a:buNone/>
            </a:pPr>
            <a:r>
              <a:rPr lang="en-US" sz="1300" i="1">
                <a:solidFill>
                  <a:schemeClr val="dk1"/>
                </a:solidFill>
                <a:latin typeface="Prompt"/>
                <a:ea typeface="Prompt"/>
                <a:cs typeface="Prompt"/>
                <a:sym typeface="Prompt"/>
              </a:rPr>
              <a:t>(การคำนวณ Full cost , Selling Price , Margin per Units</a:t>
            </a:r>
            <a:r>
              <a:rPr lang="en-US" sz="1100" i="1">
                <a:solidFill>
                  <a:schemeClr val="dk1"/>
                </a:solidFill>
                <a:latin typeface="Tahoma"/>
                <a:ea typeface="Tahoma"/>
                <a:cs typeface="Tahoma"/>
                <a:sym typeface="Tahoma"/>
              </a:rPr>
              <a:t>)</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 Cal margin สามารถปรับตัวเลขได้บน Web หลังระบบคำนวณ</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มีการคำนวณโดยเลือกจาก Cost และ version ว่าจะใช้ version ใด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82" name="Google Shape;82;p13"/>
          <p:cNvSpPr txBox="1"/>
          <p:nvPr/>
        </p:nvSpPr>
        <p:spPr>
          <a:xfrm>
            <a:off x="0" y="3104850"/>
            <a:ext cx="12192000" cy="648300"/>
          </a:xfrm>
          <a:prstGeom prst="rect">
            <a:avLst/>
          </a:prstGeom>
          <a:noFill/>
          <a:ln>
            <a:noFill/>
          </a:ln>
        </p:spPr>
        <p:txBody>
          <a:bodyPr spcFirstLastPara="1" wrap="square" lIns="91425" tIns="45700" rIns="91425" bIns="45700" anchor="t" anchorCtr="0">
            <a:noAutofit/>
          </a:bodyPr>
          <a:lstStyle/>
          <a:p>
            <a:pPr marL="457200" marR="0" lvl="0" indent="0" algn="ctr" rtl="0">
              <a:spcBef>
                <a:spcPts val="0"/>
              </a:spcBef>
              <a:spcAft>
                <a:spcPts val="0"/>
              </a:spcAft>
              <a:buNone/>
            </a:pPr>
            <a:r>
              <a:rPr lang="en-US" sz="3200" b="1">
                <a:solidFill>
                  <a:srgbClr val="0070C0"/>
                </a:solidFill>
                <a:latin typeface="Prompt"/>
                <a:ea typeface="Prompt"/>
                <a:cs typeface="Prompt"/>
                <a:sym typeface="Prompt"/>
              </a:rPr>
              <a:t>ขอบเขตของงาน (General Scopes)</a:t>
            </a:r>
            <a:endParaRPr>
              <a:latin typeface="Prompt"/>
              <a:ea typeface="Prompt"/>
              <a:cs typeface="Prompt"/>
              <a:sym typeface="Prompt"/>
            </a:endParaRPr>
          </a:p>
        </p:txBody>
      </p:sp>
      <p:sp>
        <p:nvSpPr>
          <p:cNvPr id="83" name="Google Shape;83;p13"/>
          <p:cNvSpPr txBox="1"/>
          <p:nvPr/>
        </p:nvSpPr>
        <p:spPr>
          <a:xfrm>
            <a:off x="9433100" y="5910425"/>
            <a:ext cx="2664600" cy="430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a:solidFill>
                  <a:srgbClr val="E06666"/>
                </a:solidFill>
                <a:latin typeface="Prompt"/>
                <a:ea typeface="Prompt"/>
                <a:cs typeface="Prompt"/>
                <a:sym typeface="Prompt"/>
              </a:rPr>
              <a:t>* อ้างอิงจาก อ้างอิง PPS : POT211181_4-0712202110481669</a:t>
            </a:r>
            <a:endParaRPr sz="1100">
              <a:solidFill>
                <a:srgbClr val="E06666"/>
              </a:solidFill>
              <a:latin typeface="Prompt"/>
              <a:ea typeface="Prompt"/>
              <a:cs typeface="Prompt"/>
              <a:sym typeface="Promp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124f03d3cd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463" name="Google Shape;463;g124f03d3cdd_0_0"/>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( 3 ) เปลี่ยนวิธีเดิมคำนวณใน Excel เป็นคำนวณใน Web (หน้าจอ Cal margin) </a:t>
            </a:r>
            <a:endParaRPr sz="1100" b="0" i="1"/>
          </a:p>
        </p:txBody>
      </p:sp>
      <p:pic>
        <p:nvPicPr>
          <p:cNvPr id="464" name="Google Shape;464;g124f03d3cdd_0_0"/>
          <p:cNvPicPr preferRelativeResize="0"/>
          <p:nvPr/>
        </p:nvPicPr>
        <p:blipFill rotWithShape="1">
          <a:blip r:embed="rId3">
            <a:alphaModFix/>
          </a:blip>
          <a:srcRect b="7646"/>
          <a:stretch/>
        </p:blipFill>
        <p:spPr>
          <a:xfrm>
            <a:off x="974725" y="851225"/>
            <a:ext cx="9219951" cy="4534675"/>
          </a:xfrm>
          <a:prstGeom prst="rect">
            <a:avLst/>
          </a:prstGeom>
          <a:noFill/>
          <a:ln>
            <a:noFill/>
          </a:ln>
        </p:spPr>
      </p:pic>
      <p:pic>
        <p:nvPicPr>
          <p:cNvPr id="465" name="Google Shape;465;g124f03d3cdd_0_0"/>
          <p:cNvPicPr preferRelativeResize="0"/>
          <p:nvPr/>
        </p:nvPicPr>
        <p:blipFill>
          <a:blip r:embed="rId4">
            <a:alphaModFix/>
          </a:blip>
          <a:stretch>
            <a:fillRect/>
          </a:stretch>
        </p:blipFill>
        <p:spPr>
          <a:xfrm>
            <a:off x="1210600" y="2456775"/>
            <a:ext cx="8752276" cy="972225"/>
          </a:xfrm>
          <a:prstGeom prst="rect">
            <a:avLst/>
          </a:prstGeom>
          <a:noFill/>
          <a:ln>
            <a:noFill/>
          </a:ln>
        </p:spPr>
      </p:pic>
      <p:sp>
        <p:nvSpPr>
          <p:cNvPr id="466" name="Google Shape;466;g124f03d3cdd_0_0"/>
          <p:cNvSpPr/>
          <p:nvPr/>
        </p:nvSpPr>
        <p:spPr>
          <a:xfrm>
            <a:off x="2266800" y="3429000"/>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2</a:t>
            </a:r>
            <a:endParaRPr b="1">
              <a:solidFill>
                <a:srgbClr val="FF0000"/>
              </a:solidFill>
            </a:endParaRPr>
          </a:p>
        </p:txBody>
      </p:sp>
      <p:sp>
        <p:nvSpPr>
          <p:cNvPr id="467" name="Google Shape;467;g124f03d3cdd_0_0"/>
          <p:cNvSpPr/>
          <p:nvPr/>
        </p:nvSpPr>
        <p:spPr>
          <a:xfrm>
            <a:off x="305475" y="2707988"/>
            <a:ext cx="479100" cy="469800"/>
          </a:xfrm>
          <a:prstGeom prst="wedgeRoundRectCallout">
            <a:avLst>
              <a:gd name="adj1" fmla="val 124280"/>
              <a:gd name="adj2" fmla="val -2669"/>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1</a:t>
            </a:r>
            <a:endParaRPr b="1">
              <a:solidFill>
                <a:srgbClr val="FF0000"/>
              </a:solidFill>
            </a:endParaRPr>
          </a:p>
        </p:txBody>
      </p:sp>
      <p:pic>
        <p:nvPicPr>
          <p:cNvPr id="468" name="Google Shape;468;g124f03d3cdd_0_0"/>
          <p:cNvPicPr preferRelativeResize="0"/>
          <p:nvPr/>
        </p:nvPicPr>
        <p:blipFill>
          <a:blip r:embed="rId4">
            <a:alphaModFix/>
          </a:blip>
          <a:stretch>
            <a:fillRect/>
          </a:stretch>
        </p:blipFill>
        <p:spPr>
          <a:xfrm>
            <a:off x="1310400" y="3898800"/>
            <a:ext cx="3240831" cy="360000"/>
          </a:xfrm>
          <a:prstGeom prst="rect">
            <a:avLst/>
          </a:prstGeom>
          <a:noFill/>
          <a:ln>
            <a:noFill/>
          </a:ln>
        </p:spPr>
      </p:pic>
      <p:sp>
        <p:nvSpPr>
          <p:cNvPr id="469" name="Google Shape;469;g124f03d3cdd_0_0"/>
          <p:cNvSpPr txBox="1"/>
          <p:nvPr/>
        </p:nvSpPr>
        <p:spPr>
          <a:xfrm>
            <a:off x="974725" y="5494825"/>
            <a:ext cx="77913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1. ระบุเลือก Version ของ Cost วผก และ Reference price เพื่อใช้คำนวณ</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None/>
            </a:pPr>
            <a:r>
              <a:rPr lang="en-US">
                <a:solidFill>
                  <a:srgbClr val="002060"/>
                </a:solidFill>
                <a:latin typeface="Prompt"/>
                <a:ea typeface="Prompt"/>
                <a:cs typeface="Prompt"/>
                <a:sym typeface="Prompt"/>
              </a:rPr>
              <a:t>2.มีการคำนวณ Full Cost, Selling Price และ Margin per unit </a:t>
            </a:r>
            <a:br>
              <a:rPr lang="en-US">
                <a:solidFill>
                  <a:srgbClr val="002060"/>
                </a:solidFill>
                <a:latin typeface="Prompt"/>
                <a:ea typeface="Prompt"/>
                <a:cs typeface="Prompt"/>
                <a:sym typeface="Prompt"/>
              </a:rPr>
            </a:br>
            <a:r>
              <a:rPr lang="en-US">
                <a:solidFill>
                  <a:srgbClr val="002060"/>
                </a:solidFill>
                <a:latin typeface="Prompt"/>
                <a:ea typeface="Prompt"/>
                <a:cs typeface="Prompt"/>
                <a:sym typeface="Prompt"/>
              </a:rPr>
              <a:t>3.มีส่วนเชื่อมต่อเพื่อดึงข้อมูลจาก Smart price</a:t>
            </a:r>
            <a:endParaRPr>
              <a:latin typeface="Tahoma"/>
              <a:ea typeface="Tahoma"/>
              <a:cs typeface="Tahoma"/>
              <a:sym typeface="Tahoma"/>
            </a:endParaRPr>
          </a:p>
        </p:txBody>
      </p:sp>
      <p:sp>
        <p:nvSpPr>
          <p:cNvPr id="470" name="Google Shape;470;g124f03d3cdd_0_0"/>
          <p:cNvSpPr/>
          <p:nvPr/>
        </p:nvSpPr>
        <p:spPr>
          <a:xfrm>
            <a:off x="2980450" y="1125850"/>
            <a:ext cx="479100" cy="469800"/>
          </a:xfrm>
          <a:prstGeom prst="wedgeRoundRectCallout">
            <a:avLst>
              <a:gd name="adj1" fmla="val -100908"/>
              <a:gd name="adj2" fmla="val 35425"/>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3</a:t>
            </a:r>
            <a:endParaRPr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21f72b49b6_0_23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21</a:t>
            </a:fld>
            <a:endParaRPr/>
          </a:p>
        </p:txBody>
      </p:sp>
      <p:sp>
        <p:nvSpPr>
          <p:cNvPr id="477" name="Google Shape;477;g121f72b49b6_0_235"/>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478" name="Google Shape;478;g121f72b49b6_0_235"/>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479" name="Google Shape;479;g121f72b49b6_0_235"/>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480" name="Google Shape;480;g121f72b49b6_0_235"/>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481" name="Google Shape;481;g121f72b49b6_0_235"/>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482" name="Google Shape;482;g121f72b49b6_0_235"/>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483" name="Google Shape;483;g121f72b49b6_0_235"/>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484" name="Google Shape;484;g121f72b49b6_0_235"/>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485" name="Google Shape;485;g121f72b49b6_0_235"/>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486" name="Google Shape;486;g121f72b49b6_0_235"/>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487" name="Google Shape;487;g121f72b49b6_0_235"/>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488" name="Google Shape;488;g121f72b49b6_0_235"/>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489" name="Google Shape;489;g121f72b49b6_0_235"/>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490" name="Google Shape;490;g121f72b49b6_0_235"/>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491" name="Google Shape;491;g121f72b49b6_0_235"/>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492" name="Google Shape;492;g121f72b49b6_0_235"/>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493" name="Google Shape;493;g121f72b49b6_0_235"/>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494" name="Google Shape;494;g121f72b49b6_0_235"/>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495" name="Google Shape;495;g121f72b49b6_0_235"/>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496" name="Google Shape;496;g121f72b49b6_0_235"/>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497" name="Google Shape;497;g121f72b49b6_0_235"/>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498" name="Google Shape;498;g121f72b49b6_0_235"/>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499" name="Google Shape;499;g121f72b49b6_0_235"/>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500" name="Google Shape;500;g121f72b49b6_0_235"/>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501" name="Google Shape;501;g121f72b49b6_0_235"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502" name="Google Shape;502;g121f72b49b6_0_235"/>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503" name="Google Shape;503;g121f72b49b6_0_235"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504" name="Google Shape;504;g121f72b49b6_0_235"/>
          <p:cNvSpPr/>
          <p:nvPr/>
        </p:nvSpPr>
        <p:spPr>
          <a:xfrm>
            <a:off x="2251725" y="3533825"/>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3e0bea475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pic>
        <p:nvPicPr>
          <p:cNvPr id="511" name="Google Shape;511;g123e0bea475_0_16"/>
          <p:cNvPicPr preferRelativeResize="0"/>
          <p:nvPr/>
        </p:nvPicPr>
        <p:blipFill>
          <a:blip r:embed="rId3">
            <a:alphaModFix/>
          </a:blip>
          <a:stretch>
            <a:fillRect/>
          </a:stretch>
        </p:blipFill>
        <p:spPr>
          <a:xfrm>
            <a:off x="309963" y="757274"/>
            <a:ext cx="11572077" cy="6525975"/>
          </a:xfrm>
          <a:prstGeom prst="rect">
            <a:avLst/>
          </a:prstGeom>
          <a:noFill/>
          <a:ln>
            <a:noFill/>
          </a:ln>
        </p:spPr>
      </p:pic>
      <p:sp>
        <p:nvSpPr>
          <p:cNvPr id="512" name="Google Shape;512;g123e0bea475_0_16"/>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 ได้ </a:t>
            </a:r>
            <a:endParaRPr sz="2200">
              <a:latin typeface="Prompt"/>
              <a:ea typeface="Prompt"/>
              <a:cs typeface="Prompt"/>
              <a:sym typeface="Promp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g124f03d3cdd_0_53"/>
          <p:cNvPicPr preferRelativeResize="0"/>
          <p:nvPr/>
        </p:nvPicPr>
        <p:blipFill>
          <a:blip r:embed="rId3">
            <a:alphaModFix/>
          </a:blip>
          <a:stretch>
            <a:fillRect/>
          </a:stretch>
        </p:blipFill>
        <p:spPr>
          <a:xfrm>
            <a:off x="0" y="900030"/>
            <a:ext cx="12191998" cy="4641939"/>
          </a:xfrm>
          <a:prstGeom prst="rect">
            <a:avLst/>
          </a:prstGeom>
          <a:noFill/>
          <a:ln>
            <a:noFill/>
          </a:ln>
        </p:spPr>
      </p:pic>
      <p:sp>
        <p:nvSpPr>
          <p:cNvPr id="519" name="Google Shape;519;g124f03d3cdd_0_5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sp>
        <p:nvSpPr>
          <p:cNvPr id="520" name="Google Shape;520;g124f03d3cdd_0_53"/>
          <p:cNvSpPr txBox="1"/>
          <p:nvPr/>
        </p:nvSpPr>
        <p:spPr>
          <a:xfrm>
            <a:off x="152400" y="5775900"/>
            <a:ext cx="7791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1. กดเพิ่ม Formular</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None/>
            </a:pPr>
            <a:endParaRPr>
              <a:latin typeface="Tahoma"/>
              <a:ea typeface="Tahoma"/>
              <a:cs typeface="Tahoma"/>
              <a:sym typeface="Tahoma"/>
            </a:endParaRPr>
          </a:p>
        </p:txBody>
      </p:sp>
      <p:sp>
        <p:nvSpPr>
          <p:cNvPr id="521" name="Google Shape;521;g124f03d3cdd_0_53"/>
          <p:cNvSpPr/>
          <p:nvPr/>
        </p:nvSpPr>
        <p:spPr>
          <a:xfrm>
            <a:off x="11203325" y="1595275"/>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1</a:t>
            </a:r>
            <a:endParaRPr b="1">
              <a:solidFill>
                <a:srgbClr val="FF0000"/>
              </a:solidFill>
            </a:endParaRPr>
          </a:p>
        </p:txBody>
      </p:sp>
      <p:sp>
        <p:nvSpPr>
          <p:cNvPr id="522" name="Google Shape;522;g124f03d3cdd_0_53"/>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 ได้ (หน้า Product) </a:t>
            </a:r>
            <a:endParaRPr sz="2200">
              <a:latin typeface="Prompt"/>
              <a:ea typeface="Prompt"/>
              <a:cs typeface="Prompt"/>
              <a:sym typeface="Prompt"/>
            </a:endParaRPr>
          </a:p>
        </p:txBody>
      </p:sp>
      <p:sp>
        <p:nvSpPr>
          <p:cNvPr id="523" name="Google Shape;523;g124f03d3cdd_0_53"/>
          <p:cNvSpPr txBox="1">
            <a:spLocks noGrp="1"/>
          </p:cNvSpPr>
          <p:nvPr>
            <p:ph type="body" idx="2"/>
          </p:nvPr>
        </p:nvSpPr>
        <p:spPr>
          <a:xfrm>
            <a:off x="1927402" y="1012050"/>
            <a:ext cx="3693900" cy="360000"/>
          </a:xfrm>
          <a:prstGeom prst="rect">
            <a:avLst/>
          </a:prstGeom>
        </p:spPr>
        <p:txBody>
          <a:bodyPr spcFirstLastPara="1" wrap="square" lIns="91425" tIns="45700" rIns="91425" bIns="45700" anchor="t" anchorCtr="0">
            <a:noAutofit/>
          </a:bodyPr>
          <a:lstStyle/>
          <a:p>
            <a:pPr marL="0" lvl="0" indent="0" algn="l" rtl="0">
              <a:lnSpc>
                <a:spcPct val="115000"/>
              </a:lnSpc>
              <a:spcBef>
                <a:spcPts val="400"/>
              </a:spcBef>
              <a:spcAft>
                <a:spcPts val="0"/>
              </a:spcAft>
              <a:buNone/>
            </a:pPr>
            <a:r>
              <a:rPr lang="en-US" sz="1500" b="0" i="1">
                <a:highlight>
                  <a:srgbClr val="FFFF00"/>
                </a:highlight>
                <a:latin typeface="Prompt"/>
                <a:ea typeface="Prompt"/>
                <a:cs typeface="Prompt"/>
                <a:sym typeface="Prompt"/>
              </a:rPr>
              <a:t>วิธีการเพิ่ม /แก้ไขสูตร Full Cost</a:t>
            </a:r>
            <a:endParaRPr sz="1500" b="0" i="1">
              <a:highlight>
                <a:srgbClr val="FFFF00"/>
              </a:highlight>
            </a:endParaRPr>
          </a:p>
        </p:txBody>
      </p:sp>
      <p:pic>
        <p:nvPicPr>
          <p:cNvPr id="524" name="Google Shape;524;g124f03d3cdd_0_53"/>
          <p:cNvPicPr preferRelativeResize="0"/>
          <p:nvPr/>
        </p:nvPicPr>
        <p:blipFill>
          <a:blip r:embed="rId4">
            <a:alphaModFix/>
          </a:blip>
          <a:stretch>
            <a:fillRect/>
          </a:stretch>
        </p:blipFill>
        <p:spPr>
          <a:xfrm>
            <a:off x="11190654" y="2176150"/>
            <a:ext cx="340076" cy="258600"/>
          </a:xfrm>
          <a:prstGeom prst="rect">
            <a:avLst/>
          </a:prstGeom>
          <a:noFill/>
          <a:ln>
            <a:noFill/>
          </a:ln>
        </p:spPr>
      </p:pic>
      <p:pic>
        <p:nvPicPr>
          <p:cNvPr id="525" name="Google Shape;525;g124f03d3cdd_0_53"/>
          <p:cNvPicPr preferRelativeResize="0"/>
          <p:nvPr/>
        </p:nvPicPr>
        <p:blipFill>
          <a:blip r:embed="rId5">
            <a:alphaModFix/>
          </a:blip>
          <a:stretch>
            <a:fillRect/>
          </a:stretch>
        </p:blipFill>
        <p:spPr>
          <a:xfrm>
            <a:off x="11203324" y="2146750"/>
            <a:ext cx="340074" cy="333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g124f03d3cdd_0_39"/>
          <p:cNvPicPr preferRelativeResize="0"/>
          <p:nvPr/>
        </p:nvPicPr>
        <p:blipFill>
          <a:blip r:embed="rId3">
            <a:alphaModFix/>
          </a:blip>
          <a:stretch>
            <a:fillRect/>
          </a:stretch>
        </p:blipFill>
        <p:spPr>
          <a:xfrm>
            <a:off x="152400" y="1196650"/>
            <a:ext cx="11945323" cy="3372068"/>
          </a:xfrm>
          <a:prstGeom prst="rect">
            <a:avLst/>
          </a:prstGeom>
          <a:noFill/>
          <a:ln>
            <a:noFill/>
          </a:ln>
        </p:spPr>
      </p:pic>
      <p:sp>
        <p:nvSpPr>
          <p:cNvPr id="532" name="Google Shape;532;g124f03d3cdd_0_3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sp>
        <p:nvSpPr>
          <p:cNvPr id="533" name="Google Shape;533;g124f03d3cdd_0_39"/>
          <p:cNvSpPr txBox="1"/>
          <p:nvPr/>
        </p:nvSpPr>
        <p:spPr>
          <a:xfrm>
            <a:off x="284050" y="4436725"/>
            <a:ext cx="9757500" cy="181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2. ระบุสูตร Full Cost มีรายละเอียดดังนี้</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   2.1 รูปแบบการกำหนดสูตรตามเครื่องหมายการคำนวณพื้นฐาน ได้แก่  </a:t>
            </a:r>
            <a:r>
              <a:rPr lang="en-US">
                <a:solidFill>
                  <a:schemeClr val="accent2"/>
                </a:solidFill>
                <a:latin typeface="Prompt"/>
                <a:ea typeface="Prompt"/>
                <a:cs typeface="Prompt"/>
                <a:sym typeface="Prompt"/>
              </a:rPr>
              <a:t>(), +,-,x ,/</a:t>
            </a:r>
            <a:endParaRPr>
              <a:solidFill>
                <a:schemeClr val="accent2"/>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Prompt"/>
                <a:ea typeface="Prompt"/>
                <a:cs typeface="Prompt"/>
                <a:sym typeface="Prompt"/>
              </a:rPr>
              <a:t>        </a:t>
            </a:r>
            <a:r>
              <a:rPr lang="en-US" sz="1200" i="1">
                <a:solidFill>
                  <a:schemeClr val="dk1"/>
                </a:solidFill>
                <a:latin typeface="Prompt"/>
                <a:ea typeface="Prompt"/>
                <a:cs typeface="Prompt"/>
                <a:sym typeface="Prompt"/>
              </a:rPr>
              <a:t> ตัวอย่างสูตร -&gt; </a:t>
            </a:r>
            <a:r>
              <a:rPr lang="en-US" sz="1200" i="1">
                <a:solidFill>
                  <a:srgbClr val="0000FF"/>
                </a:solidFill>
                <a:latin typeface="Prompt"/>
                <a:ea typeface="Prompt"/>
                <a:cs typeface="Prompt"/>
                <a:sym typeface="Prompt"/>
              </a:rPr>
              <a:t> @LPGCP +(70.8/100 * @BalticRatepreviousM )</a:t>
            </a:r>
            <a:endParaRPr i="1">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   2.2 รูปแบบการกำหนดสูตรแบบมีเงื่อนไขพิเศษ if else</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Prompt"/>
                <a:ea typeface="Prompt"/>
                <a:cs typeface="Prompt"/>
                <a:sym typeface="Prompt"/>
              </a:rPr>
              <a:t>         </a:t>
            </a:r>
            <a:r>
              <a:rPr lang="en-US" sz="1200" i="1">
                <a:solidFill>
                  <a:schemeClr val="dk1"/>
                </a:solidFill>
                <a:latin typeface="Prompt"/>
                <a:ea typeface="Prompt"/>
                <a:cs typeface="Prompt"/>
                <a:sym typeface="Prompt"/>
              </a:rPr>
              <a:t>ตัวอย่างสูตร -&gt; </a:t>
            </a:r>
            <a:r>
              <a:rPr lang="en-US" sz="1200" i="1">
                <a:solidFill>
                  <a:srgbClr val="0070C0"/>
                </a:solidFill>
                <a:latin typeface="Prompt"/>
                <a:ea typeface="Prompt"/>
                <a:cs typeface="Prompt"/>
                <a:sym typeface="Prompt"/>
              </a:rPr>
              <a:t> if y = y </a:t>
            </a:r>
            <a:r>
              <a:rPr lang="en-US" sz="1200" i="1">
                <a:solidFill>
                  <a:srgbClr val="0000FF"/>
                </a:solidFill>
                <a:latin typeface="Prompt"/>
                <a:ea typeface="Prompt"/>
                <a:cs typeface="Prompt"/>
                <a:sym typeface="Prompt"/>
              </a:rPr>
              <a:t>{ @LPGCP +(70.8/100 * @BalticRatepreviousM ) </a:t>
            </a:r>
            <a:r>
              <a:rPr lang="en-US" sz="1200" i="1">
                <a:solidFill>
                  <a:srgbClr val="0070C0"/>
                </a:solidFill>
                <a:latin typeface="Prompt"/>
                <a:ea typeface="Prompt"/>
                <a:cs typeface="Prompt"/>
                <a:sym typeface="Prompt"/>
              </a:rPr>
              <a:t>} else </a:t>
            </a:r>
            <a:r>
              <a:rPr lang="en-US" sz="1200" i="1">
                <a:solidFill>
                  <a:srgbClr val="0000FF"/>
                </a:solidFill>
                <a:latin typeface="Prompt"/>
                <a:ea typeface="Prompt"/>
                <a:cs typeface="Prompt"/>
                <a:sym typeface="Prompt"/>
              </a:rPr>
              <a:t>{ @LPGCP +( @BalticRatepreviousM )</a:t>
            </a:r>
            <a:endParaRPr i="1">
              <a:solidFill>
                <a:srgbClr val="002060"/>
              </a:solidFill>
              <a:latin typeface="Prompt"/>
              <a:ea typeface="Prompt"/>
              <a:cs typeface="Prompt"/>
              <a:sym typeface="Prompt"/>
            </a:endParaRPr>
          </a:p>
          <a:p>
            <a:pPr marL="0" lvl="0" indent="0" algn="l" rtl="0">
              <a:lnSpc>
                <a:spcPct val="115000"/>
              </a:lnSpc>
              <a:spcBef>
                <a:spcPts val="0"/>
              </a:spcBef>
              <a:spcAft>
                <a:spcPts val="0"/>
              </a:spcAft>
              <a:buNone/>
            </a:pPr>
            <a:r>
              <a:rPr lang="en-US">
                <a:solidFill>
                  <a:srgbClr val="002060"/>
                </a:solidFill>
                <a:latin typeface="Prompt"/>
                <a:ea typeface="Prompt"/>
                <a:cs typeface="Prompt"/>
                <a:sym typeface="Prompt"/>
              </a:rPr>
              <a:t>3. กดเพิ่มข้อมูล</a:t>
            </a:r>
            <a:endParaRPr>
              <a:latin typeface="Tahoma"/>
              <a:ea typeface="Tahoma"/>
              <a:cs typeface="Tahoma"/>
              <a:sym typeface="Tahoma"/>
            </a:endParaRPr>
          </a:p>
        </p:txBody>
      </p:sp>
      <p:pic>
        <p:nvPicPr>
          <p:cNvPr id="534" name="Google Shape;534;g124f03d3cdd_0_39"/>
          <p:cNvPicPr preferRelativeResize="0"/>
          <p:nvPr/>
        </p:nvPicPr>
        <p:blipFill>
          <a:blip r:embed="rId4">
            <a:alphaModFix/>
          </a:blip>
          <a:stretch>
            <a:fillRect/>
          </a:stretch>
        </p:blipFill>
        <p:spPr>
          <a:xfrm>
            <a:off x="267825" y="2274650"/>
            <a:ext cx="11596075" cy="360000"/>
          </a:xfrm>
          <a:prstGeom prst="rect">
            <a:avLst/>
          </a:prstGeom>
          <a:noFill/>
          <a:ln>
            <a:noFill/>
          </a:ln>
        </p:spPr>
      </p:pic>
      <p:sp>
        <p:nvSpPr>
          <p:cNvPr id="535" name="Google Shape;535;g124f03d3cdd_0_39"/>
          <p:cNvSpPr txBox="1"/>
          <p:nvPr/>
        </p:nvSpPr>
        <p:spPr>
          <a:xfrm>
            <a:off x="305475" y="2230750"/>
            <a:ext cx="3312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a:solidFill>
                  <a:srgbClr val="FF0000"/>
                </a:solidFill>
                <a:highlight>
                  <a:srgbClr val="FFFF00"/>
                </a:highlight>
              </a:rPr>
              <a:t>@LPGCP +(70.8/100 * @BalticRatepreviousM )</a:t>
            </a:r>
            <a:endParaRPr sz="1100">
              <a:solidFill>
                <a:srgbClr val="FF0000"/>
              </a:solidFill>
              <a:highlight>
                <a:srgbClr val="FFFF00"/>
              </a:highlight>
              <a:latin typeface="Tahoma"/>
              <a:ea typeface="Tahoma"/>
              <a:cs typeface="Tahoma"/>
              <a:sym typeface="Tahoma"/>
            </a:endParaRPr>
          </a:p>
        </p:txBody>
      </p:sp>
      <p:sp>
        <p:nvSpPr>
          <p:cNvPr id="536" name="Google Shape;536;g124f03d3cdd_0_39"/>
          <p:cNvSpPr/>
          <p:nvPr/>
        </p:nvSpPr>
        <p:spPr>
          <a:xfrm>
            <a:off x="3788975" y="2172850"/>
            <a:ext cx="479100" cy="469800"/>
          </a:xfrm>
          <a:prstGeom prst="wedgeRoundRectCallout">
            <a:avLst>
              <a:gd name="adj1" fmla="val -103689"/>
              <a:gd name="adj2" fmla="val 9632"/>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2</a:t>
            </a:r>
            <a:endParaRPr b="1">
              <a:solidFill>
                <a:srgbClr val="FF0000"/>
              </a:solidFill>
            </a:endParaRPr>
          </a:p>
        </p:txBody>
      </p:sp>
      <p:sp>
        <p:nvSpPr>
          <p:cNvPr id="537" name="Google Shape;537;g124f03d3cdd_0_39"/>
          <p:cNvSpPr/>
          <p:nvPr/>
        </p:nvSpPr>
        <p:spPr>
          <a:xfrm>
            <a:off x="11298575" y="3706750"/>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3</a:t>
            </a:r>
            <a:endParaRPr b="1">
              <a:solidFill>
                <a:srgbClr val="FF0000"/>
              </a:solidFill>
            </a:endParaRPr>
          </a:p>
        </p:txBody>
      </p:sp>
      <p:sp>
        <p:nvSpPr>
          <p:cNvPr id="538" name="Google Shape;538;g124f03d3cdd_0_39"/>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Formular ได้ (หน้า Product)</a:t>
            </a:r>
            <a:endParaRPr sz="2200">
              <a:latin typeface="Prompt"/>
              <a:ea typeface="Prompt"/>
              <a:cs typeface="Prompt"/>
              <a:sym typeface="Promp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21f72b49b6_0_2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pic>
        <p:nvPicPr>
          <p:cNvPr id="545" name="Google Shape;545;g121f72b49b6_0_26"/>
          <p:cNvPicPr preferRelativeResize="0"/>
          <p:nvPr/>
        </p:nvPicPr>
        <p:blipFill>
          <a:blip r:embed="rId3">
            <a:alphaModFix/>
          </a:blip>
          <a:stretch>
            <a:fillRect/>
          </a:stretch>
        </p:blipFill>
        <p:spPr>
          <a:xfrm>
            <a:off x="152400" y="692656"/>
            <a:ext cx="11887200" cy="5173284"/>
          </a:xfrm>
          <a:prstGeom prst="rect">
            <a:avLst/>
          </a:prstGeom>
          <a:noFill/>
          <a:ln>
            <a:noFill/>
          </a:ln>
        </p:spPr>
      </p:pic>
      <p:pic>
        <p:nvPicPr>
          <p:cNvPr id="546" name="Google Shape;546;g121f72b49b6_0_26"/>
          <p:cNvPicPr preferRelativeResize="0"/>
          <p:nvPr/>
        </p:nvPicPr>
        <p:blipFill>
          <a:blip r:embed="rId4">
            <a:alphaModFix/>
          </a:blip>
          <a:stretch>
            <a:fillRect/>
          </a:stretch>
        </p:blipFill>
        <p:spPr>
          <a:xfrm>
            <a:off x="152400" y="1358950"/>
            <a:ext cx="11778076" cy="2519575"/>
          </a:xfrm>
          <a:prstGeom prst="rect">
            <a:avLst/>
          </a:prstGeom>
          <a:noFill/>
          <a:ln>
            <a:noFill/>
          </a:ln>
        </p:spPr>
      </p:pic>
      <p:pic>
        <p:nvPicPr>
          <p:cNvPr id="547" name="Google Shape;547;g121f72b49b6_0_26"/>
          <p:cNvPicPr preferRelativeResize="0"/>
          <p:nvPr/>
        </p:nvPicPr>
        <p:blipFill>
          <a:blip r:embed="rId5">
            <a:alphaModFix/>
          </a:blip>
          <a:stretch>
            <a:fillRect/>
          </a:stretch>
        </p:blipFill>
        <p:spPr>
          <a:xfrm>
            <a:off x="10750650" y="4860075"/>
            <a:ext cx="359900" cy="360000"/>
          </a:xfrm>
          <a:prstGeom prst="rect">
            <a:avLst/>
          </a:prstGeom>
          <a:noFill/>
          <a:ln>
            <a:noFill/>
          </a:ln>
        </p:spPr>
      </p:pic>
      <p:sp>
        <p:nvSpPr>
          <p:cNvPr id="548" name="Google Shape;548;g121f72b49b6_0_26"/>
          <p:cNvSpPr txBox="1"/>
          <p:nvPr/>
        </p:nvSpPr>
        <p:spPr>
          <a:xfrm>
            <a:off x="152400" y="5775900"/>
            <a:ext cx="77913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1. ระบุรายละเอียด Contract</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None/>
            </a:pPr>
            <a:r>
              <a:rPr lang="en-US">
                <a:solidFill>
                  <a:srgbClr val="002060"/>
                </a:solidFill>
                <a:latin typeface="Prompt"/>
                <a:ea typeface="Prompt"/>
                <a:cs typeface="Prompt"/>
                <a:sym typeface="Prompt"/>
              </a:rPr>
              <a:t>2.กดเพิ่มเงื่อนไขขาย</a:t>
            </a:r>
            <a:endParaRPr>
              <a:latin typeface="Tahoma"/>
              <a:ea typeface="Tahoma"/>
              <a:cs typeface="Tahoma"/>
              <a:sym typeface="Tahoma"/>
            </a:endParaRPr>
          </a:p>
        </p:txBody>
      </p:sp>
      <p:sp>
        <p:nvSpPr>
          <p:cNvPr id="549" name="Google Shape;549;g121f72b49b6_0_26"/>
          <p:cNvSpPr/>
          <p:nvPr/>
        </p:nvSpPr>
        <p:spPr>
          <a:xfrm>
            <a:off x="5764925" y="823550"/>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1</a:t>
            </a:r>
            <a:endParaRPr b="1">
              <a:solidFill>
                <a:srgbClr val="FF0000"/>
              </a:solidFill>
            </a:endParaRPr>
          </a:p>
        </p:txBody>
      </p:sp>
      <p:sp>
        <p:nvSpPr>
          <p:cNvPr id="550" name="Google Shape;550;g121f72b49b6_0_26"/>
          <p:cNvSpPr/>
          <p:nvPr/>
        </p:nvSpPr>
        <p:spPr>
          <a:xfrm>
            <a:off x="10843700" y="4301475"/>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2</a:t>
            </a:r>
            <a:endParaRPr b="1">
              <a:solidFill>
                <a:srgbClr val="FF0000"/>
              </a:solidFill>
            </a:endParaRPr>
          </a:p>
        </p:txBody>
      </p:sp>
      <p:sp>
        <p:nvSpPr>
          <p:cNvPr id="551" name="Google Shape;551;g121f72b49b6_0_26"/>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 ได้ (หน้า Contract) </a:t>
            </a:r>
            <a:endParaRPr sz="2200">
              <a:latin typeface="Prompt"/>
              <a:ea typeface="Prompt"/>
              <a:cs typeface="Prompt"/>
              <a:sym typeface="Prompt"/>
            </a:endParaRPr>
          </a:p>
        </p:txBody>
      </p:sp>
      <p:sp>
        <p:nvSpPr>
          <p:cNvPr id="552" name="Google Shape;552;g121f72b49b6_0_26"/>
          <p:cNvSpPr txBox="1">
            <a:spLocks noGrp="1"/>
          </p:cNvSpPr>
          <p:nvPr>
            <p:ph type="body" idx="2"/>
          </p:nvPr>
        </p:nvSpPr>
        <p:spPr>
          <a:xfrm>
            <a:off x="1778955" y="878450"/>
            <a:ext cx="5438400" cy="360000"/>
          </a:xfrm>
          <a:prstGeom prst="rect">
            <a:avLst/>
          </a:prstGeom>
        </p:spPr>
        <p:txBody>
          <a:bodyPr spcFirstLastPara="1" wrap="square" lIns="91425" tIns="45700" rIns="91425" bIns="45700" anchor="t" anchorCtr="0">
            <a:noAutofit/>
          </a:bodyPr>
          <a:lstStyle/>
          <a:p>
            <a:pPr marL="0" lvl="0" indent="0" algn="l" rtl="0">
              <a:lnSpc>
                <a:spcPct val="115000"/>
              </a:lnSpc>
              <a:spcBef>
                <a:spcPts val="400"/>
              </a:spcBef>
              <a:spcAft>
                <a:spcPts val="0"/>
              </a:spcAft>
              <a:buNone/>
            </a:pPr>
            <a:r>
              <a:rPr lang="en-US" sz="1500" b="0" i="1">
                <a:highlight>
                  <a:srgbClr val="FFFF00"/>
                </a:highlight>
                <a:latin typeface="Prompt"/>
                <a:ea typeface="Prompt"/>
                <a:cs typeface="Prompt"/>
                <a:sym typeface="Prompt"/>
              </a:rPr>
              <a:t>วิธีการเพิ่ม /แก้ไขสูตร Selling Price</a:t>
            </a:r>
            <a:endParaRPr sz="1500" b="0" i="1">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21f72b49b6_0_4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pic>
        <p:nvPicPr>
          <p:cNvPr id="559" name="Google Shape;559;g121f72b49b6_0_42"/>
          <p:cNvPicPr preferRelativeResize="0"/>
          <p:nvPr/>
        </p:nvPicPr>
        <p:blipFill>
          <a:blip r:embed="rId3">
            <a:alphaModFix/>
          </a:blip>
          <a:stretch>
            <a:fillRect/>
          </a:stretch>
        </p:blipFill>
        <p:spPr>
          <a:xfrm>
            <a:off x="152400" y="778393"/>
            <a:ext cx="11887196" cy="5301230"/>
          </a:xfrm>
          <a:prstGeom prst="rect">
            <a:avLst/>
          </a:prstGeom>
          <a:noFill/>
          <a:ln>
            <a:noFill/>
          </a:ln>
        </p:spPr>
      </p:pic>
      <p:sp>
        <p:nvSpPr>
          <p:cNvPr id="560" name="Google Shape;560;g121f72b49b6_0_42"/>
          <p:cNvSpPr txBox="1"/>
          <p:nvPr/>
        </p:nvSpPr>
        <p:spPr>
          <a:xfrm>
            <a:off x="284050" y="4436725"/>
            <a:ext cx="9757500" cy="181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3. ระบุรายละเอียดตามเงื่อนไข</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4. ระบุสูตร Selling Price มีรายละเอียดดังนี้</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   4.1 รูปแบบการกำหนดสูตรตามเครื่องหมายการคำนวณพื้นฐาน ได้แก่  </a:t>
            </a:r>
            <a:r>
              <a:rPr lang="en-US">
                <a:solidFill>
                  <a:schemeClr val="accent2"/>
                </a:solidFill>
                <a:latin typeface="Prompt"/>
                <a:ea typeface="Prompt"/>
                <a:cs typeface="Prompt"/>
                <a:sym typeface="Prompt"/>
              </a:rPr>
              <a:t>(), +,-,x ,/</a:t>
            </a:r>
            <a:endParaRPr>
              <a:solidFill>
                <a:schemeClr val="accent2"/>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Prompt"/>
                <a:ea typeface="Prompt"/>
                <a:cs typeface="Prompt"/>
                <a:sym typeface="Prompt"/>
              </a:rPr>
              <a:t>        </a:t>
            </a:r>
            <a:r>
              <a:rPr lang="en-US" sz="1200" i="1">
                <a:solidFill>
                  <a:schemeClr val="dk1"/>
                </a:solidFill>
                <a:latin typeface="Prompt"/>
                <a:ea typeface="Prompt"/>
                <a:cs typeface="Prompt"/>
                <a:sym typeface="Prompt"/>
              </a:rPr>
              <a:t> ตัวอย่างสูตร -&gt; </a:t>
            </a:r>
            <a:r>
              <a:rPr lang="en-US" sz="1200" i="1">
                <a:solidFill>
                  <a:srgbClr val="0000FF"/>
                </a:solidFill>
                <a:latin typeface="Prompt"/>
                <a:ea typeface="Prompt"/>
                <a:cs typeface="Prompt"/>
                <a:sym typeface="Prompt"/>
              </a:rPr>
              <a:t> @C3CP+(0.8*@BalticRate )+20-13</a:t>
            </a:r>
            <a:endParaRPr i="1">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a:solidFill>
                  <a:srgbClr val="002060"/>
                </a:solidFill>
                <a:latin typeface="Prompt"/>
                <a:ea typeface="Prompt"/>
                <a:cs typeface="Prompt"/>
                <a:sym typeface="Prompt"/>
              </a:rPr>
              <a:t>   4.2 รูปแบบการกำหนดสูตรแบบมีเงื่อนไขพิเศษ if else</a:t>
            </a:r>
            <a:endParaRPr>
              <a:solidFill>
                <a:srgbClr val="002060"/>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Prompt"/>
                <a:ea typeface="Prompt"/>
                <a:cs typeface="Prompt"/>
                <a:sym typeface="Prompt"/>
              </a:rPr>
              <a:t>         </a:t>
            </a:r>
            <a:r>
              <a:rPr lang="en-US" sz="1200" i="1">
                <a:solidFill>
                  <a:schemeClr val="dk1"/>
                </a:solidFill>
                <a:latin typeface="Prompt"/>
                <a:ea typeface="Prompt"/>
                <a:cs typeface="Prompt"/>
                <a:sym typeface="Prompt"/>
              </a:rPr>
              <a:t>ตัวอย่างสูตร -&gt; </a:t>
            </a:r>
            <a:r>
              <a:rPr lang="en-US" sz="1200" i="1">
                <a:solidFill>
                  <a:srgbClr val="0070C0"/>
                </a:solidFill>
                <a:latin typeface="Prompt"/>
                <a:ea typeface="Prompt"/>
                <a:cs typeface="Prompt"/>
                <a:sym typeface="Prompt"/>
              </a:rPr>
              <a:t> if y = y </a:t>
            </a:r>
            <a:r>
              <a:rPr lang="en-US" sz="1200" i="1">
                <a:solidFill>
                  <a:srgbClr val="0000FF"/>
                </a:solidFill>
                <a:latin typeface="Prompt"/>
                <a:ea typeface="Prompt"/>
                <a:cs typeface="Prompt"/>
                <a:sym typeface="Prompt"/>
              </a:rPr>
              <a:t>{ @C3CP+(0.8*@BalticRate )+20-13 </a:t>
            </a:r>
            <a:r>
              <a:rPr lang="en-US" sz="1200" i="1">
                <a:solidFill>
                  <a:srgbClr val="0070C0"/>
                </a:solidFill>
                <a:latin typeface="Prompt"/>
                <a:ea typeface="Prompt"/>
                <a:cs typeface="Prompt"/>
                <a:sym typeface="Prompt"/>
              </a:rPr>
              <a:t>} else </a:t>
            </a:r>
            <a:r>
              <a:rPr lang="en-US" sz="1200" i="1">
                <a:solidFill>
                  <a:srgbClr val="0000FF"/>
                </a:solidFill>
                <a:latin typeface="Prompt"/>
                <a:ea typeface="Prompt"/>
                <a:cs typeface="Prompt"/>
                <a:sym typeface="Prompt"/>
              </a:rPr>
              <a:t>{ @C3CP+(0.8*@BalticRate )+350</a:t>
            </a:r>
            <a:endParaRPr i="1">
              <a:solidFill>
                <a:srgbClr val="002060"/>
              </a:solidFill>
              <a:latin typeface="Prompt"/>
              <a:ea typeface="Prompt"/>
              <a:cs typeface="Prompt"/>
              <a:sym typeface="Prompt"/>
            </a:endParaRPr>
          </a:p>
          <a:p>
            <a:pPr marL="0" lvl="0" indent="0" algn="l" rtl="0">
              <a:lnSpc>
                <a:spcPct val="115000"/>
              </a:lnSpc>
              <a:spcBef>
                <a:spcPts val="0"/>
              </a:spcBef>
              <a:spcAft>
                <a:spcPts val="0"/>
              </a:spcAft>
              <a:buNone/>
            </a:pPr>
            <a:r>
              <a:rPr lang="en-US">
                <a:solidFill>
                  <a:srgbClr val="002060"/>
                </a:solidFill>
                <a:latin typeface="Prompt"/>
                <a:ea typeface="Prompt"/>
                <a:cs typeface="Prompt"/>
                <a:sym typeface="Prompt"/>
              </a:rPr>
              <a:t>5. กดเพิ่มข้อมูล</a:t>
            </a:r>
            <a:endParaRPr>
              <a:latin typeface="Tahoma"/>
              <a:ea typeface="Tahoma"/>
              <a:cs typeface="Tahoma"/>
              <a:sym typeface="Tahoma"/>
            </a:endParaRPr>
          </a:p>
        </p:txBody>
      </p:sp>
      <p:pic>
        <p:nvPicPr>
          <p:cNvPr id="561" name="Google Shape;561;g121f72b49b6_0_42"/>
          <p:cNvPicPr preferRelativeResize="0"/>
          <p:nvPr/>
        </p:nvPicPr>
        <p:blipFill>
          <a:blip r:embed="rId4">
            <a:alphaModFix/>
          </a:blip>
          <a:stretch>
            <a:fillRect/>
          </a:stretch>
        </p:blipFill>
        <p:spPr>
          <a:xfrm>
            <a:off x="152400" y="3815025"/>
            <a:ext cx="11656351" cy="553550"/>
          </a:xfrm>
          <a:prstGeom prst="rect">
            <a:avLst/>
          </a:prstGeom>
          <a:noFill/>
          <a:ln>
            <a:noFill/>
          </a:ln>
        </p:spPr>
      </p:pic>
      <p:pic>
        <p:nvPicPr>
          <p:cNvPr id="562" name="Google Shape;562;g121f72b49b6_0_42"/>
          <p:cNvPicPr preferRelativeResize="0"/>
          <p:nvPr/>
        </p:nvPicPr>
        <p:blipFill>
          <a:blip r:embed="rId5">
            <a:alphaModFix/>
          </a:blip>
          <a:stretch>
            <a:fillRect/>
          </a:stretch>
        </p:blipFill>
        <p:spPr>
          <a:xfrm>
            <a:off x="206431" y="1128950"/>
            <a:ext cx="11602320" cy="2633821"/>
          </a:xfrm>
          <a:prstGeom prst="rect">
            <a:avLst/>
          </a:prstGeom>
          <a:noFill/>
          <a:ln>
            <a:noFill/>
          </a:ln>
        </p:spPr>
      </p:pic>
      <p:sp>
        <p:nvSpPr>
          <p:cNvPr id="563" name="Google Shape;563;g121f72b49b6_0_42"/>
          <p:cNvSpPr txBox="1"/>
          <p:nvPr/>
        </p:nvSpPr>
        <p:spPr>
          <a:xfrm>
            <a:off x="284050" y="3949625"/>
            <a:ext cx="27999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00">
                <a:solidFill>
                  <a:srgbClr val="FF0000"/>
                </a:solidFill>
                <a:highlight>
                  <a:srgbClr val="FFFF00"/>
                </a:highlight>
              </a:rPr>
              <a:t>@C3CP+(0.8*@BalticRate)+20-13</a:t>
            </a:r>
            <a:endParaRPr sz="1100">
              <a:solidFill>
                <a:srgbClr val="FF0000"/>
              </a:solidFill>
              <a:highlight>
                <a:srgbClr val="FFFF00"/>
              </a:highlight>
              <a:latin typeface="Tahoma"/>
              <a:ea typeface="Tahoma"/>
              <a:cs typeface="Tahoma"/>
              <a:sym typeface="Tahoma"/>
            </a:endParaRPr>
          </a:p>
        </p:txBody>
      </p:sp>
      <p:sp>
        <p:nvSpPr>
          <p:cNvPr id="564" name="Google Shape;564;g121f72b49b6_0_42"/>
          <p:cNvSpPr/>
          <p:nvPr/>
        </p:nvSpPr>
        <p:spPr>
          <a:xfrm>
            <a:off x="6543575" y="574450"/>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3</a:t>
            </a:r>
            <a:endParaRPr b="1">
              <a:solidFill>
                <a:srgbClr val="FF0000"/>
              </a:solidFill>
            </a:endParaRPr>
          </a:p>
        </p:txBody>
      </p:sp>
      <p:sp>
        <p:nvSpPr>
          <p:cNvPr id="565" name="Google Shape;565;g121f72b49b6_0_42"/>
          <p:cNvSpPr/>
          <p:nvPr/>
        </p:nvSpPr>
        <p:spPr>
          <a:xfrm>
            <a:off x="2892625" y="3864850"/>
            <a:ext cx="479100" cy="469800"/>
          </a:xfrm>
          <a:prstGeom prst="wedgeRoundRectCallout">
            <a:avLst>
              <a:gd name="adj1" fmla="val -103689"/>
              <a:gd name="adj2" fmla="val 9632"/>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4</a:t>
            </a:r>
            <a:endParaRPr b="1">
              <a:solidFill>
                <a:srgbClr val="FF0000"/>
              </a:solidFill>
            </a:endParaRPr>
          </a:p>
        </p:txBody>
      </p:sp>
      <p:sp>
        <p:nvSpPr>
          <p:cNvPr id="566" name="Google Shape;566;g121f72b49b6_0_42"/>
          <p:cNvSpPr/>
          <p:nvPr/>
        </p:nvSpPr>
        <p:spPr>
          <a:xfrm>
            <a:off x="11175800" y="5109925"/>
            <a:ext cx="479100" cy="469800"/>
          </a:xfrm>
          <a:prstGeom prst="wedgeRoundRectCallout">
            <a:avLst>
              <a:gd name="adj1" fmla="val -20833"/>
              <a:gd name="adj2" fmla="val 62500"/>
              <a:gd name="adj3" fmla="val 0"/>
            </a:avLst>
          </a:prstGeom>
          <a:solidFill>
            <a:srgbClr val="F4CCCC"/>
          </a:solidFill>
          <a:ln w="1905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5</a:t>
            </a:r>
            <a:endParaRPr b="1">
              <a:solidFill>
                <a:srgbClr val="FF0000"/>
              </a:solidFill>
            </a:endParaRPr>
          </a:p>
        </p:txBody>
      </p:sp>
      <p:sp>
        <p:nvSpPr>
          <p:cNvPr id="567" name="Google Shape;567;g121f72b49b6_0_42"/>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Formular ได้ (หน้า Contract)</a:t>
            </a:r>
            <a:endParaRPr sz="2200">
              <a:latin typeface="Prompt"/>
              <a:ea typeface="Prompt"/>
              <a:cs typeface="Prompt"/>
              <a:sym typeface="Promp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121f72b49b6_0_6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
        <p:nvSpPr>
          <p:cNvPr id="574" name="Google Shape;574;g121f72b49b6_0_63"/>
          <p:cNvSpPr txBox="1">
            <a:spLocks noGrp="1"/>
          </p:cNvSpPr>
          <p:nvPr>
            <p:ph type="body" idx="1"/>
          </p:nvPr>
        </p:nvSpPr>
        <p:spPr>
          <a:xfrm>
            <a:off x="527375" y="980728"/>
            <a:ext cx="11121000" cy="3600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400">
                <a:solidFill>
                  <a:srgbClr val="002060"/>
                </a:solidFill>
                <a:latin typeface="Prompt"/>
                <a:ea typeface="Prompt"/>
                <a:cs typeface="Prompt"/>
                <a:sym typeface="Prompt"/>
              </a:rPr>
              <a:t>1.  Cost วผก พิมพ์ @ ระบบจะ List Parameter Cost วผก ทั้งหมดมาให้</a:t>
            </a:r>
            <a:endParaRPr/>
          </a:p>
        </p:txBody>
      </p:sp>
      <p:sp>
        <p:nvSpPr>
          <p:cNvPr id="575" name="Google Shape;575;g121f72b49b6_0_63"/>
          <p:cNvSpPr txBox="1">
            <a:spLocks noGrp="1"/>
          </p:cNvSpPr>
          <p:nvPr>
            <p:ph type="body" idx="2"/>
          </p:nvPr>
        </p:nvSpPr>
        <p:spPr>
          <a:xfrm>
            <a:off x="6096012" y="5633231"/>
            <a:ext cx="9889200" cy="360000"/>
          </a:xfrm>
          <a:prstGeom prst="rect">
            <a:avLst/>
          </a:prstGeom>
        </p:spPr>
        <p:txBody>
          <a:bodyPr spcFirstLastPara="1" wrap="square" lIns="91425" tIns="45700" rIns="91425" bIns="45700" anchor="t" anchorCtr="0">
            <a:noAutofit/>
          </a:bodyPr>
          <a:lstStyle/>
          <a:p>
            <a:pPr marL="0" lvl="0" indent="0" algn="l" rtl="0">
              <a:lnSpc>
                <a:spcPct val="115000"/>
              </a:lnSpc>
              <a:spcBef>
                <a:spcPts val="400"/>
              </a:spcBef>
              <a:spcAft>
                <a:spcPts val="0"/>
              </a:spcAft>
              <a:buNone/>
            </a:pPr>
            <a:r>
              <a:rPr lang="en-US">
                <a:latin typeface="Prompt"/>
                <a:ea typeface="Prompt"/>
                <a:cs typeface="Prompt"/>
                <a:sym typeface="Prompt"/>
              </a:rPr>
              <a:t>วิธีการเลือกหรือระบุ Parameter</a:t>
            </a:r>
            <a:endParaRPr/>
          </a:p>
        </p:txBody>
      </p:sp>
      <p:sp>
        <p:nvSpPr>
          <p:cNvPr id="576" name="Google Shape;576;g121f72b49b6_0_63"/>
          <p:cNvSpPr txBox="1">
            <a:spLocks noGrp="1"/>
          </p:cNvSpPr>
          <p:nvPr>
            <p:ph type="body" idx="1"/>
          </p:nvPr>
        </p:nvSpPr>
        <p:spPr>
          <a:xfrm>
            <a:off x="535500" y="3408265"/>
            <a:ext cx="11121000" cy="3600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400">
                <a:solidFill>
                  <a:srgbClr val="002060"/>
                </a:solidFill>
                <a:latin typeface="Prompt"/>
                <a:ea typeface="Prompt"/>
                <a:cs typeface="Prompt"/>
                <a:sym typeface="Prompt"/>
              </a:rPr>
              <a:t>2.  Reference Price พิมพ์ # ระบบจะ List Parameter Reference Price ทั้งหมดมาให้</a:t>
            </a:r>
            <a:endParaRPr/>
          </a:p>
        </p:txBody>
      </p:sp>
      <p:pic>
        <p:nvPicPr>
          <p:cNvPr id="577" name="Google Shape;577;g121f72b49b6_0_63"/>
          <p:cNvPicPr preferRelativeResize="0"/>
          <p:nvPr/>
        </p:nvPicPr>
        <p:blipFill rotWithShape="1">
          <a:blip r:embed="rId3">
            <a:alphaModFix/>
          </a:blip>
          <a:srcRect r="60468"/>
          <a:stretch/>
        </p:blipFill>
        <p:spPr>
          <a:xfrm>
            <a:off x="1907100" y="1340725"/>
            <a:ext cx="4699300" cy="2012500"/>
          </a:xfrm>
          <a:prstGeom prst="rect">
            <a:avLst/>
          </a:prstGeom>
          <a:noFill/>
          <a:ln>
            <a:noFill/>
          </a:ln>
        </p:spPr>
      </p:pic>
      <p:pic>
        <p:nvPicPr>
          <p:cNvPr id="578" name="Google Shape;578;g121f72b49b6_0_63"/>
          <p:cNvPicPr preferRelativeResize="0"/>
          <p:nvPr/>
        </p:nvPicPr>
        <p:blipFill rotWithShape="1">
          <a:blip r:embed="rId3">
            <a:alphaModFix/>
          </a:blip>
          <a:srcRect l="52003"/>
          <a:stretch/>
        </p:blipFill>
        <p:spPr>
          <a:xfrm>
            <a:off x="3644073" y="1340725"/>
            <a:ext cx="5705375" cy="2012500"/>
          </a:xfrm>
          <a:prstGeom prst="rect">
            <a:avLst/>
          </a:prstGeom>
          <a:noFill/>
          <a:ln>
            <a:noFill/>
          </a:ln>
        </p:spPr>
      </p:pic>
      <p:pic>
        <p:nvPicPr>
          <p:cNvPr id="579" name="Google Shape;579;g121f72b49b6_0_63"/>
          <p:cNvPicPr preferRelativeResize="0"/>
          <p:nvPr/>
        </p:nvPicPr>
        <p:blipFill rotWithShape="1">
          <a:blip r:embed="rId4">
            <a:alphaModFix/>
          </a:blip>
          <a:srcRect r="66202"/>
          <a:stretch/>
        </p:blipFill>
        <p:spPr>
          <a:xfrm>
            <a:off x="1907100" y="3823300"/>
            <a:ext cx="4017576" cy="1754900"/>
          </a:xfrm>
          <a:prstGeom prst="rect">
            <a:avLst/>
          </a:prstGeom>
          <a:noFill/>
          <a:ln>
            <a:noFill/>
          </a:ln>
        </p:spPr>
      </p:pic>
      <p:pic>
        <p:nvPicPr>
          <p:cNvPr id="580" name="Google Shape;580;g121f72b49b6_0_63"/>
          <p:cNvPicPr preferRelativeResize="0"/>
          <p:nvPr/>
        </p:nvPicPr>
        <p:blipFill rotWithShape="1">
          <a:blip r:embed="rId4">
            <a:alphaModFix/>
          </a:blip>
          <a:srcRect l="60468"/>
          <a:stretch/>
        </p:blipFill>
        <p:spPr>
          <a:xfrm>
            <a:off x="5152573" y="3823300"/>
            <a:ext cx="4699299" cy="1754900"/>
          </a:xfrm>
          <a:prstGeom prst="rect">
            <a:avLst/>
          </a:prstGeom>
          <a:noFill/>
          <a:ln>
            <a:noFill/>
          </a:ln>
        </p:spPr>
      </p:pic>
      <p:sp>
        <p:nvSpPr>
          <p:cNvPr id="581" name="Google Shape;581;g121f72b49b6_0_63"/>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( 4 ) เพิ่ม Feature ให้ระบบ Config Formular ได้ </a:t>
            </a:r>
            <a:endParaRPr sz="2200">
              <a:latin typeface="Prompt"/>
              <a:ea typeface="Prompt"/>
              <a:cs typeface="Prompt"/>
              <a:sym typeface="Promp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21f72b49b6_0_267"/>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588" name="Google Shape;588;g121f72b49b6_0_267"/>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589" name="Google Shape;589;g121f72b49b6_0_267"/>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590" name="Google Shape;590;g121f72b49b6_0_267"/>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591" name="Google Shape;591;g121f72b49b6_0_267"/>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592" name="Google Shape;592;g121f72b49b6_0_267"/>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593" name="Google Shape;593;g121f72b49b6_0_267"/>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594" name="Google Shape;594;g121f72b49b6_0_267"/>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595" name="Google Shape;595;g121f72b49b6_0_267"/>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596" name="Google Shape;596;g121f72b49b6_0_267"/>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597" name="Google Shape;597;g121f72b49b6_0_267"/>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598" name="Google Shape;598;g121f72b49b6_0_267"/>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599" name="Google Shape;599;g121f72b49b6_0_267"/>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600" name="Google Shape;600;g121f72b49b6_0_267"/>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601" name="Google Shape;601;g121f72b49b6_0_267"/>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602" name="Google Shape;602;g121f72b49b6_0_267"/>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603" name="Google Shape;603;g121f72b49b6_0_267"/>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604" name="Google Shape;604;g121f72b49b6_0_267"/>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605" name="Google Shape;605;g121f72b49b6_0_267"/>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606" name="Google Shape;606;g121f72b49b6_0_267"/>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607" name="Google Shape;607;g121f72b49b6_0_267"/>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608" name="Google Shape;608;g121f72b49b6_0_267"/>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609" name="Google Shape;609;g121f72b49b6_0_267"/>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610" name="Google Shape;610;g121f72b49b6_0_267"/>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611" name="Google Shape;611;g121f72b49b6_0_267"/>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612" name="Google Shape;612;g121f72b49b6_0_267"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613" name="Google Shape;613;g121f72b49b6_0_267"/>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614" name="Google Shape;614;g121f72b49b6_0_267"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615" name="Google Shape;615;g121f72b49b6_0_267"/>
          <p:cNvSpPr/>
          <p:nvPr/>
        </p:nvSpPr>
        <p:spPr>
          <a:xfrm>
            <a:off x="4232925" y="3533825"/>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621" name="Google Shape;621;p8"/>
          <p:cNvSpPr txBox="1">
            <a:spLocks noGrp="1"/>
          </p:cNvSpPr>
          <p:nvPr>
            <p:ph type="body" idx="2"/>
          </p:nvPr>
        </p:nvSpPr>
        <p:spPr>
          <a:xfrm>
            <a:off x="329762" y="239656"/>
            <a:ext cx="9889200" cy="36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( 5 ) เพิ่มวิธีการคำนวณบน Optimization engine</a:t>
            </a:r>
            <a:endParaRPr sz="2200">
              <a:latin typeface="Prompt"/>
              <a:ea typeface="Prompt"/>
              <a:cs typeface="Prompt"/>
              <a:sym typeface="Prompt"/>
            </a:endParaRPr>
          </a:p>
        </p:txBody>
      </p:sp>
      <p:pic>
        <p:nvPicPr>
          <p:cNvPr id="622" name="Google Shape;622;p8"/>
          <p:cNvPicPr preferRelativeResize="0"/>
          <p:nvPr/>
        </p:nvPicPr>
        <p:blipFill rotWithShape="1">
          <a:blip r:embed="rId3">
            <a:alphaModFix/>
          </a:blip>
          <a:srcRect/>
          <a:stretch/>
        </p:blipFill>
        <p:spPr>
          <a:xfrm>
            <a:off x="588470" y="847899"/>
            <a:ext cx="4701594" cy="4404220"/>
          </a:xfrm>
          <a:prstGeom prst="rect">
            <a:avLst/>
          </a:prstGeom>
          <a:noFill/>
          <a:ln>
            <a:noFill/>
          </a:ln>
        </p:spPr>
      </p:pic>
      <p:pic>
        <p:nvPicPr>
          <p:cNvPr id="623" name="Google Shape;623;p8"/>
          <p:cNvPicPr preferRelativeResize="0"/>
          <p:nvPr/>
        </p:nvPicPr>
        <p:blipFill rotWithShape="1">
          <a:blip r:embed="rId4">
            <a:alphaModFix/>
          </a:blip>
          <a:srcRect/>
          <a:stretch/>
        </p:blipFill>
        <p:spPr>
          <a:xfrm>
            <a:off x="1213187" y="5252133"/>
            <a:ext cx="1895267" cy="445336"/>
          </a:xfrm>
          <a:prstGeom prst="rect">
            <a:avLst/>
          </a:prstGeom>
          <a:noFill/>
          <a:ln>
            <a:noFill/>
          </a:ln>
        </p:spPr>
      </p:pic>
      <p:pic>
        <p:nvPicPr>
          <p:cNvPr id="624" name="Google Shape;624;p8"/>
          <p:cNvPicPr preferRelativeResize="0"/>
          <p:nvPr/>
        </p:nvPicPr>
        <p:blipFill rotWithShape="1">
          <a:blip r:embed="rId5">
            <a:alphaModFix/>
          </a:blip>
          <a:srcRect/>
          <a:stretch/>
        </p:blipFill>
        <p:spPr>
          <a:xfrm>
            <a:off x="6755300" y="3377350"/>
            <a:ext cx="3705699" cy="2964549"/>
          </a:xfrm>
          <a:prstGeom prst="rect">
            <a:avLst/>
          </a:prstGeom>
          <a:noFill/>
          <a:ln>
            <a:noFill/>
          </a:ln>
        </p:spPr>
      </p:pic>
      <p:sp>
        <p:nvSpPr>
          <p:cNvPr id="625" name="Google Shape;625;p8"/>
          <p:cNvSpPr txBox="1"/>
          <p:nvPr/>
        </p:nvSpPr>
        <p:spPr>
          <a:xfrm>
            <a:off x="6461275" y="770800"/>
            <a:ext cx="4872000" cy="26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u="sng">
                <a:solidFill>
                  <a:srgbClr val="FF0000"/>
                </a:solidFill>
                <a:latin typeface="Prompt"/>
                <a:ea typeface="Prompt"/>
                <a:cs typeface="Prompt"/>
                <a:sym typeface="Prompt"/>
              </a:rPr>
              <a:t>ระบบปัจจุบันเพิ่มเติมการคำนวณ บน Optimization engine ดังนี้</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รองรับข้อมูล contract period เพื่อนำมาเป็น constraint ใน optimization</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เพิ่มการคำนวณในส่วน Daily ใน C2 Hybrid</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จากข้อ 2 ผลิตภัณฑ์ C2 มีเงื่อนไขการกำหนดตัวแปรการเกิน 274 ton/hr</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ต้องรองรับการคำนวณแบบ Tier (ตามปริมาณและคุณภาพของผลิตภัณฑ์)</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การกำหนดปริมาณการขายตามปริมาณของลำเรือ (Shipment)</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เพิ่มการกำหนดสัดส่วน 1.7 กรณี C3-Sub</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ผลิตภัณฑ์ NGL เพิ่มเงื่อนไขการจ่าย Export ปีละ 1 ลำ</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AutoNum type="arabicPeriod"/>
            </a:pPr>
            <a:r>
              <a:rPr lang="en-US" sz="1300">
                <a:solidFill>
                  <a:srgbClr val="FF0000"/>
                </a:solidFill>
                <a:latin typeface="Prompt"/>
                <a:ea typeface="Prompt"/>
                <a:cs typeface="Prompt"/>
                <a:sym typeface="Prompt"/>
              </a:rPr>
              <a:t>กำหนดค่า transfer ระหว่าง C3,LPG (Domestic &amp; Petro)</a:t>
            </a:r>
            <a:endParaRPr sz="1300">
              <a:solidFill>
                <a:srgbClr val="FF0000"/>
              </a:solidFill>
              <a:latin typeface="Prompt"/>
              <a:ea typeface="Prompt"/>
              <a:cs typeface="Prompt"/>
              <a:sym typeface="Prompt"/>
            </a:endParaRPr>
          </a:p>
          <a:p>
            <a:pPr marL="285750" marR="0" lvl="0" indent="-184150" algn="l" rtl="0">
              <a:spcBef>
                <a:spcPts val="0"/>
              </a:spcBef>
              <a:spcAft>
                <a:spcPts val="0"/>
              </a:spcAft>
              <a:buClr>
                <a:schemeClr val="dk1"/>
              </a:buClr>
              <a:buSzPts val="1600"/>
              <a:buFont typeface="Tahoma"/>
              <a:buNone/>
            </a:pPr>
            <a:endParaRPr sz="1300">
              <a:solidFill>
                <a:srgbClr val="FF0000"/>
              </a:solidFill>
              <a:latin typeface="Prompt"/>
              <a:ea typeface="Prompt"/>
              <a:cs typeface="Prompt"/>
              <a:sym typeface="Prompt"/>
            </a:endParaRPr>
          </a:p>
        </p:txBody>
      </p:sp>
      <p:cxnSp>
        <p:nvCxnSpPr>
          <p:cNvPr id="626" name="Google Shape;626;p8"/>
          <p:cNvCxnSpPr/>
          <p:nvPr/>
        </p:nvCxnSpPr>
        <p:spPr>
          <a:xfrm>
            <a:off x="6044875" y="924100"/>
            <a:ext cx="11100" cy="2384100"/>
          </a:xfrm>
          <a:prstGeom prst="straightConnector1">
            <a:avLst/>
          </a:prstGeom>
          <a:noFill/>
          <a:ln w="19050" cap="flat" cmpd="sng">
            <a:solidFill>
              <a:schemeClr val="accent1"/>
            </a:solidFill>
            <a:prstDash val="solid"/>
            <a:round/>
            <a:headEnd type="none" w="med" len="med"/>
            <a:tailEnd type="none" w="med" len="med"/>
          </a:ln>
        </p:spPr>
      </p:cxnSp>
      <p:cxnSp>
        <p:nvCxnSpPr>
          <p:cNvPr id="627" name="Google Shape;627;p8"/>
          <p:cNvCxnSpPr/>
          <p:nvPr/>
        </p:nvCxnSpPr>
        <p:spPr>
          <a:xfrm flipH="1">
            <a:off x="6044875" y="3294100"/>
            <a:ext cx="5288400" cy="93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89" name="Google Shape;89;p15"/>
          <p:cNvSpPr txBox="1"/>
          <p:nvPr/>
        </p:nvSpPr>
        <p:spPr>
          <a:xfrm>
            <a:off x="0" y="1138650"/>
            <a:ext cx="2406300" cy="410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ภาพรวม</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Workflow</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ของระบบ</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ที่ออกแบบเดิม และที่มีการเปลี่ยนแปลง</a:t>
            </a:r>
            <a:endParaRPr sz="2800" b="1">
              <a:solidFill>
                <a:srgbClr val="0070C0"/>
              </a:solidFill>
              <a:latin typeface="Prompt"/>
              <a:ea typeface="Prompt"/>
              <a:cs typeface="Prompt"/>
              <a:sym typeface="Prompt"/>
            </a:endParaRPr>
          </a:p>
        </p:txBody>
      </p:sp>
      <p:pic>
        <p:nvPicPr>
          <p:cNvPr id="90" name="Google Shape;90;p15"/>
          <p:cNvPicPr preferRelativeResize="0"/>
          <p:nvPr/>
        </p:nvPicPr>
        <p:blipFill rotWithShape="1">
          <a:blip r:embed="rId3">
            <a:alphaModFix/>
          </a:blip>
          <a:srcRect/>
          <a:stretch/>
        </p:blipFill>
        <p:spPr>
          <a:xfrm>
            <a:off x="2306351" y="0"/>
            <a:ext cx="2775848" cy="6381924"/>
          </a:xfrm>
          <a:prstGeom prst="rect">
            <a:avLst/>
          </a:prstGeom>
          <a:noFill/>
          <a:ln>
            <a:noFill/>
          </a:ln>
        </p:spPr>
      </p:pic>
      <p:pic>
        <p:nvPicPr>
          <p:cNvPr id="91" name="Google Shape;91;p15"/>
          <p:cNvPicPr preferRelativeResize="0"/>
          <p:nvPr/>
        </p:nvPicPr>
        <p:blipFill>
          <a:blip r:embed="rId4">
            <a:alphaModFix/>
          </a:blip>
          <a:stretch>
            <a:fillRect/>
          </a:stretch>
        </p:blipFill>
        <p:spPr>
          <a:xfrm>
            <a:off x="5733149" y="277950"/>
            <a:ext cx="6188927" cy="5826026"/>
          </a:xfrm>
          <a:prstGeom prst="rect">
            <a:avLst/>
          </a:prstGeom>
          <a:noFill/>
          <a:ln>
            <a:noFill/>
          </a:ln>
        </p:spPr>
      </p:pic>
      <p:cxnSp>
        <p:nvCxnSpPr>
          <p:cNvPr id="92" name="Google Shape;92;p15"/>
          <p:cNvCxnSpPr>
            <a:stCxn id="90" idx="3"/>
            <a:endCxn id="91" idx="1"/>
          </p:cNvCxnSpPr>
          <p:nvPr/>
        </p:nvCxnSpPr>
        <p:spPr>
          <a:xfrm>
            <a:off x="5082199" y="3190962"/>
            <a:ext cx="651000" cy="0"/>
          </a:xfrm>
          <a:prstGeom prst="straightConnector1">
            <a:avLst/>
          </a:prstGeom>
          <a:noFill/>
          <a:ln w="28575" cap="flat" cmpd="sng">
            <a:solidFill>
              <a:srgbClr val="FF0000"/>
            </a:solidFill>
            <a:prstDash val="solid"/>
            <a:round/>
            <a:headEnd type="none" w="med" len="med"/>
            <a:tailEnd type="triangle" w="med" len="med"/>
          </a:ln>
        </p:spPr>
      </p:cxnSp>
      <p:sp>
        <p:nvSpPr>
          <p:cNvPr id="93" name="Google Shape;93;p15"/>
          <p:cNvSpPr/>
          <p:nvPr/>
        </p:nvSpPr>
        <p:spPr>
          <a:xfrm>
            <a:off x="10399700" y="5053700"/>
            <a:ext cx="148800" cy="148800"/>
          </a:xfrm>
          <a:prstGeom prst="ellipse">
            <a:avLst/>
          </a:prstGeom>
          <a:solidFill>
            <a:srgbClr val="93C47D"/>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p:nvPr/>
        </p:nvSpPr>
        <p:spPr>
          <a:xfrm>
            <a:off x="10518550" y="49587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ไม่มีการเปลี่ยนแปลง</a:t>
            </a:r>
            <a:endParaRPr sz="1000" i="1">
              <a:latin typeface="Prompt"/>
              <a:ea typeface="Prompt"/>
              <a:cs typeface="Prompt"/>
              <a:sym typeface="Prompt"/>
            </a:endParaRPr>
          </a:p>
        </p:txBody>
      </p:sp>
      <p:sp>
        <p:nvSpPr>
          <p:cNvPr id="95" name="Google Shape;95;p15"/>
          <p:cNvSpPr/>
          <p:nvPr/>
        </p:nvSpPr>
        <p:spPr>
          <a:xfrm>
            <a:off x="10399700" y="5372575"/>
            <a:ext cx="148800" cy="148800"/>
          </a:xfrm>
          <a:prstGeom prst="ellipse">
            <a:avLst/>
          </a:prstGeom>
          <a:solidFill>
            <a:srgbClr val="E06666"/>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10518550" y="527762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มีการเปลี่ยนแปลง</a:t>
            </a:r>
            <a:endParaRPr sz="1000" i="1">
              <a:latin typeface="Prompt"/>
              <a:ea typeface="Prompt"/>
              <a:cs typeface="Prompt"/>
              <a:sym typeface="Prompt"/>
            </a:endParaRPr>
          </a:p>
        </p:txBody>
      </p:sp>
      <p:sp>
        <p:nvSpPr>
          <p:cNvPr id="97" name="Google Shape;97;p15"/>
          <p:cNvSpPr/>
          <p:nvPr/>
        </p:nvSpPr>
        <p:spPr>
          <a:xfrm>
            <a:off x="10399700" y="5691450"/>
            <a:ext cx="148800" cy="148800"/>
          </a:xfrm>
          <a:prstGeom prst="ellipse">
            <a:avLst/>
          </a:prstGeom>
          <a:solidFill>
            <a:srgbClr val="F1C23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txBox="1"/>
          <p:nvPr/>
        </p:nvSpPr>
        <p:spPr>
          <a:xfrm>
            <a:off x="10518550" y="559650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เพิ่มเติมจาก PPS</a:t>
            </a:r>
            <a:endParaRPr sz="1000" i="1">
              <a:latin typeface="Prompt"/>
              <a:ea typeface="Prompt"/>
              <a:cs typeface="Prompt"/>
              <a:sym typeface="Promp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118f6cf6c86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
        <p:nvSpPr>
          <p:cNvPr id="634" name="Google Shape;634;g118f6cf6c86_0_0"/>
          <p:cNvSpPr/>
          <p:nvPr/>
        </p:nvSpPr>
        <p:spPr>
          <a:xfrm>
            <a:off x="10492475" y="238150"/>
            <a:ext cx="1511100" cy="74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35" name="Google Shape;635;g118f6cf6c86_0_0"/>
          <p:cNvGraphicFramePr/>
          <p:nvPr/>
        </p:nvGraphicFramePr>
        <p:xfrm>
          <a:off x="-25" y="-11100"/>
          <a:ext cx="12192000" cy="6142594"/>
        </p:xfrm>
        <a:graphic>
          <a:graphicData uri="http://schemas.openxmlformats.org/drawingml/2006/table">
            <a:tbl>
              <a:tblPr>
                <a:noFill/>
                <a:tableStyleId>{F0A88BB4-8B9F-4ADC-89CD-E151A919272C}</a:tableStyleId>
              </a:tblPr>
              <a:tblGrid>
                <a:gridCol w="342350">
                  <a:extLst>
                    <a:ext uri="{9D8B030D-6E8A-4147-A177-3AD203B41FA5}">
                      <a16:colId xmlns:a16="http://schemas.microsoft.com/office/drawing/2014/main" val="20000"/>
                    </a:ext>
                  </a:extLst>
                </a:gridCol>
                <a:gridCol w="2159825">
                  <a:extLst>
                    <a:ext uri="{9D8B030D-6E8A-4147-A177-3AD203B41FA5}">
                      <a16:colId xmlns:a16="http://schemas.microsoft.com/office/drawing/2014/main" val="20001"/>
                    </a:ext>
                  </a:extLst>
                </a:gridCol>
                <a:gridCol w="2386850">
                  <a:extLst>
                    <a:ext uri="{9D8B030D-6E8A-4147-A177-3AD203B41FA5}">
                      <a16:colId xmlns:a16="http://schemas.microsoft.com/office/drawing/2014/main" val="20002"/>
                    </a:ext>
                  </a:extLst>
                </a:gridCol>
                <a:gridCol w="6807500">
                  <a:extLst>
                    <a:ext uri="{9D8B030D-6E8A-4147-A177-3AD203B41FA5}">
                      <a16:colId xmlns:a16="http://schemas.microsoft.com/office/drawing/2014/main" val="20003"/>
                    </a:ext>
                  </a:extLst>
                </a:gridCol>
                <a:gridCol w="495475">
                  <a:extLst>
                    <a:ext uri="{9D8B030D-6E8A-4147-A177-3AD203B41FA5}">
                      <a16:colId xmlns:a16="http://schemas.microsoft.com/office/drawing/2014/main" val="20004"/>
                    </a:ext>
                  </a:extLst>
                </a:gridCol>
              </a:tblGrid>
              <a:tr h="249250">
                <a:tc>
                  <a:txBody>
                    <a:bodyPr/>
                    <a:lstStyle/>
                    <a:p>
                      <a:pPr marL="0" lvl="0" indent="0" algn="ctr" rtl="0">
                        <a:lnSpc>
                          <a:spcPct val="115000"/>
                        </a:lnSpc>
                        <a:spcBef>
                          <a:spcPts val="0"/>
                        </a:spcBef>
                        <a:spcAft>
                          <a:spcPts val="0"/>
                        </a:spcAft>
                        <a:buNone/>
                      </a:pP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Topic</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PPS</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New</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MD</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1245525">
                <a:tc>
                  <a:txBody>
                    <a:bodyPr/>
                    <a:lstStyle/>
                    <a:p>
                      <a:pPr marL="0" lvl="0" indent="0" algn="ctr" rtl="0">
                        <a:lnSpc>
                          <a:spcPct val="115000"/>
                        </a:lnSpc>
                        <a:spcBef>
                          <a:spcPts val="0"/>
                        </a:spcBef>
                        <a:spcAft>
                          <a:spcPts val="0"/>
                        </a:spcAft>
                        <a:buNone/>
                      </a:pPr>
                      <a:r>
                        <a:rPr lang="en-US" sz="1100">
                          <a:highlight>
                            <a:srgbClr val="FFFF00"/>
                          </a:highlight>
                          <a:latin typeface="Calibri"/>
                          <a:ea typeface="Calibri"/>
                          <a:cs typeface="Calibri"/>
                          <a:sym typeface="Calibri"/>
                        </a:rPr>
                        <a:t>1</a:t>
                      </a:r>
                      <a:endParaRPr sz="1100">
                        <a:highlight>
                          <a:srgbClr val="FFFF00"/>
                        </a:highlight>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รองรับข้อมูล contract เพื่อนำมาเป็น constraint ใน optimization</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ไม่ได้ออกแบบรองรับการทำงานแบบ yearly contract</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solidFill>
                            <a:schemeClr val="dk1"/>
                          </a:solidFill>
                          <a:latin typeface="Calibri"/>
                          <a:ea typeface="Calibri"/>
                          <a:cs typeface="Calibri"/>
                          <a:sym typeface="Calibri"/>
                        </a:rPr>
                        <a:t>ออกแบบการรับข้อมูล yearly contract โดยมีรายละเอียดดังนี้</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กำหนดปริมาณ min,max แต่ละผลิตภัณฑ์, ลูกค้าได้โดยต้องออกแบบการรับส่งข้อมูลกับ web</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คำนวณปริมาณย่อยที่เหลือใน contract ได้โดยคำนวณจาก accum.vol. กรณีที่ period ใช้งานของ contract อยู่ในช่วงเต็มเดือนและอยู่ระหว่างเดือน</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กำหนดเงื่อนไข min,max ใน contract กรณีลูกค้ากำหนดจุดจ่ายหลายจุดภายใน contract เดียวกัน (margin ไม่เท่ากัน)</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รองรับเงื่อนไขการซื้อขายแบบ tier volume โดยกำหนดให้จ่าย tier เริ่มต้นให้หมดจึงต้องจ่าย tier ต่อไป โดยรับข้อมูล tier 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835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ออกแบบเพื่อรองรับการดึงข้อมูล daily ability จาก web เพื่อนำมาคำนวณเงื่อนไขการขายลูกค้าโดยปรับให้เข้าเงื่อนไขประเภท C2 hybrid ตามการผลิตราย ชม. </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60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2 ผลิตภัณฑ์ C2 มีเงื่อนไขการกำหนดตัวแปรการเกิน 274 ton/hr</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ออกแบบเพื่อรองรับการดึงข้อมูล daily ability จาก web เพื่อนำมาคำนวณเงื่อนไขการขายลูกค้าโดยปรับให้เข้าเงื่อนไขประเภท C2 OL3 &gt; 274 t/hr ตามการผลิตราย ชม. </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7</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230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abilityโดยไม่ได้รองรับการ optimize แบบใช้ tier vol</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ออกแบบให้รองรับ tier แบบ monthly โดยอยู่ภายใต้ constraint min/max ใน monthly และ contract (year) volume</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75950">
                <a:tc>
                  <a:txBody>
                    <a:bodyPr/>
                    <a:lstStyle/>
                    <a:p>
                      <a:pPr marL="0" lvl="0" indent="0" algn="ctr" rtl="0">
                        <a:lnSpc>
                          <a:spcPct val="115000"/>
                        </a:lnSpc>
                        <a:spcBef>
                          <a:spcPts val="0"/>
                        </a:spcBef>
                        <a:spcAft>
                          <a:spcPts val="0"/>
                        </a:spcAft>
                        <a:buNone/>
                      </a:pPr>
                      <a:r>
                        <a:rPr lang="en-US" sz="1100">
                          <a:highlight>
                            <a:srgbClr val="FFFF00"/>
                          </a:highlight>
                          <a:latin typeface="Calibri"/>
                          <a:ea typeface="Calibri"/>
                          <a:cs typeface="Calibri"/>
                          <a:sym typeface="Calibri"/>
                        </a:rPr>
                        <a:t>5</a:t>
                      </a:r>
                      <a:endParaRPr sz="1100">
                        <a:highlight>
                          <a:srgbClr val="FFFF00"/>
                        </a:highlight>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การกำหนดปริมาณการขายตามปริมาณของลำเรือ (Shipment)</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เพิ่มเงื่อนไขการ optimize ปริมาณขายลูกค้าให้ align ตามปริมาณความจุเรือ รวมถึงข้อมูล constraint min/max volume และ tier volume</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รับเงื่อนไขความจุเรือจาก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45725">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รับเงื่อนไข C3 subs โดย fix ค่า 1.7 ส่วนของ C3 ชดเชย C2 1 ส่วน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เพิ่มการรับข้อมูลการปรับ parameter โดยไม่ fix 1.7 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6</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193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กำหนดเงื่อนไขการ export NGL 1 shipment/yr โดย overrule optimization objective</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14</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43475">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ไม่ได้ออกแบบรองรับไว้ ตั้งแต่วันที่ประเมิน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รับข้อมูลการ fix ตัวแปรจาก web</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ปรับให้ model สามารถ optimize ค่า transfer ดังกล่าวได้ กรณีที่ผู้ใช้งานไม่ระบุ fix มาจาก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1450">
                <a:tc>
                  <a:txBody>
                    <a:bodyPr/>
                    <a:lstStyle/>
                    <a:p>
                      <a:pPr marL="457200" lvl="0" indent="-228600" algn="r" rtl="0">
                        <a:lnSpc>
                          <a:spcPct val="115000"/>
                        </a:lnSpc>
                        <a:spcBef>
                          <a:spcPts val="0"/>
                        </a:spcBef>
                        <a:spcAft>
                          <a:spcPts val="0"/>
                        </a:spcAft>
                        <a:buNone/>
                      </a:pPr>
                      <a:endParaRPr sz="13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gridSpan="3">
                  <a:txBody>
                    <a:bodyPr/>
                    <a:lstStyle/>
                    <a:p>
                      <a:pPr marL="457200" lvl="0" indent="-228600" algn="r" rtl="0">
                        <a:lnSpc>
                          <a:spcPct val="115000"/>
                        </a:lnSpc>
                        <a:spcBef>
                          <a:spcPts val="0"/>
                        </a:spcBef>
                        <a:spcAft>
                          <a:spcPts val="0"/>
                        </a:spcAft>
                        <a:buNone/>
                      </a:pPr>
                      <a:r>
                        <a:rPr lang="en-US" sz="1300" b="1">
                          <a:latin typeface="Calibri"/>
                          <a:ea typeface="Calibri"/>
                          <a:cs typeface="Calibri"/>
                          <a:sym typeface="Calibri"/>
                        </a:rPr>
                        <a:t>Total      </a:t>
                      </a:r>
                      <a:endParaRPr sz="13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100" b="1">
                          <a:solidFill>
                            <a:srgbClr val="FF0000"/>
                          </a:solidFill>
                          <a:latin typeface="Calibri"/>
                          <a:ea typeface="Calibri"/>
                          <a:cs typeface="Calibri"/>
                          <a:sym typeface="Calibri"/>
                        </a:rPr>
                        <a:t>87</a:t>
                      </a:r>
                      <a:endParaRPr sz="11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121f72b49b6_0_29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
        <p:nvSpPr>
          <p:cNvPr id="642" name="Google Shape;642;g121f72b49b6_0_299"/>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643" name="Google Shape;643;g121f72b49b6_0_299"/>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644" name="Google Shape;644;g121f72b49b6_0_299"/>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645" name="Google Shape;645;g121f72b49b6_0_299"/>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646" name="Google Shape;646;g121f72b49b6_0_299"/>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647" name="Google Shape;647;g121f72b49b6_0_299"/>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648" name="Google Shape;648;g121f72b49b6_0_299"/>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649" name="Google Shape;649;g121f72b49b6_0_299"/>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650" name="Google Shape;650;g121f72b49b6_0_299"/>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651" name="Google Shape;651;g121f72b49b6_0_299"/>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652" name="Google Shape;652;g121f72b49b6_0_299"/>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653" name="Google Shape;653;g121f72b49b6_0_299"/>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654" name="Google Shape;654;g121f72b49b6_0_299"/>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655" name="Google Shape;655;g121f72b49b6_0_299"/>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656" name="Google Shape;656;g121f72b49b6_0_299"/>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657" name="Google Shape;657;g121f72b49b6_0_299"/>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658" name="Google Shape;658;g121f72b49b6_0_299"/>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659" name="Google Shape;659;g121f72b49b6_0_299"/>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660" name="Google Shape;660;g121f72b49b6_0_299"/>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661" name="Google Shape;661;g121f72b49b6_0_299"/>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662" name="Google Shape;662;g121f72b49b6_0_299"/>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663" name="Google Shape;663;g121f72b49b6_0_299"/>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664" name="Google Shape;664;g121f72b49b6_0_299"/>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665" name="Google Shape;665;g121f72b49b6_0_299"/>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666" name="Google Shape;666;g121f72b49b6_0_299"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667" name="Google Shape;667;g121f72b49b6_0_299"/>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668" name="Google Shape;668;g121f72b49b6_0_299"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669" name="Google Shape;669;g121f72b49b6_0_299"/>
          <p:cNvSpPr/>
          <p:nvPr/>
        </p:nvSpPr>
        <p:spPr>
          <a:xfrm>
            <a:off x="6214125" y="3533825"/>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113d8db2799_0_18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cxnSp>
        <p:nvCxnSpPr>
          <p:cNvPr id="676" name="Google Shape;676;g113d8db2799_0_18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77" name="Google Shape;677;g113d8db2799_0_185"/>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เดิม Save to Excel</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678" name="Google Shape;678;g113d8db2799_0_185"/>
          <p:cNvSpPr txBox="1"/>
          <p:nvPr/>
        </p:nvSpPr>
        <p:spPr>
          <a:xfrm>
            <a:off x="6508200" y="1064900"/>
            <a:ext cx="5384400" cy="8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Save to Database</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Web ดึงข้อมูลจาก Database แทน Excel</a:t>
            </a:r>
            <a:endParaRPr sz="1700">
              <a:solidFill>
                <a:srgbClr val="FF0000"/>
              </a:solidFill>
              <a:latin typeface="Prompt"/>
              <a:ea typeface="Prompt"/>
              <a:cs typeface="Prompt"/>
              <a:sym typeface="Prompt"/>
            </a:endParaRPr>
          </a:p>
        </p:txBody>
      </p:sp>
      <p:sp>
        <p:nvSpPr>
          <p:cNvPr id="679" name="Google Shape;679;g113d8db2799_0_185"/>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( 6 ) ทำ Merge Allo On web</a:t>
            </a:r>
            <a:endParaRPr/>
          </a:p>
        </p:txBody>
      </p:sp>
      <p:pic>
        <p:nvPicPr>
          <p:cNvPr id="680" name="Google Shape;680;g113d8db2799_0_185"/>
          <p:cNvPicPr preferRelativeResize="0"/>
          <p:nvPr/>
        </p:nvPicPr>
        <p:blipFill rotWithShape="1">
          <a:blip r:embed="rId3">
            <a:alphaModFix/>
          </a:blip>
          <a:srcRect b="96229"/>
          <a:stretch/>
        </p:blipFill>
        <p:spPr>
          <a:xfrm>
            <a:off x="1834975" y="2311400"/>
            <a:ext cx="2501575" cy="380948"/>
          </a:xfrm>
          <a:prstGeom prst="rect">
            <a:avLst/>
          </a:prstGeom>
          <a:noFill/>
          <a:ln>
            <a:noFill/>
          </a:ln>
        </p:spPr>
      </p:pic>
      <p:pic>
        <p:nvPicPr>
          <p:cNvPr id="681" name="Google Shape;681;g113d8db2799_0_185"/>
          <p:cNvPicPr preferRelativeResize="0"/>
          <p:nvPr/>
        </p:nvPicPr>
        <p:blipFill rotWithShape="1">
          <a:blip r:embed="rId3">
            <a:alphaModFix/>
          </a:blip>
          <a:srcRect t="77515"/>
          <a:stretch/>
        </p:blipFill>
        <p:spPr>
          <a:xfrm>
            <a:off x="1834975" y="2692349"/>
            <a:ext cx="2501575" cy="2271474"/>
          </a:xfrm>
          <a:prstGeom prst="rect">
            <a:avLst/>
          </a:prstGeom>
          <a:noFill/>
          <a:ln>
            <a:noFill/>
          </a:ln>
        </p:spPr>
      </p:pic>
      <p:pic>
        <p:nvPicPr>
          <p:cNvPr id="682" name="Google Shape;682;g113d8db2799_0_185"/>
          <p:cNvPicPr preferRelativeResize="0"/>
          <p:nvPr/>
        </p:nvPicPr>
        <p:blipFill rotWithShape="1">
          <a:blip r:embed="rId4">
            <a:alphaModFix/>
          </a:blip>
          <a:srcRect b="93017"/>
          <a:stretch/>
        </p:blipFill>
        <p:spPr>
          <a:xfrm>
            <a:off x="6461700" y="2314350"/>
            <a:ext cx="5384400" cy="627563"/>
          </a:xfrm>
          <a:prstGeom prst="rect">
            <a:avLst/>
          </a:prstGeom>
          <a:noFill/>
          <a:ln>
            <a:noFill/>
          </a:ln>
        </p:spPr>
      </p:pic>
      <p:pic>
        <p:nvPicPr>
          <p:cNvPr id="683" name="Google Shape;683;g113d8db2799_0_185"/>
          <p:cNvPicPr preferRelativeResize="0"/>
          <p:nvPr/>
        </p:nvPicPr>
        <p:blipFill rotWithShape="1">
          <a:blip r:embed="rId4">
            <a:alphaModFix/>
          </a:blip>
          <a:srcRect t="71700"/>
          <a:stretch/>
        </p:blipFill>
        <p:spPr>
          <a:xfrm>
            <a:off x="6461700" y="2847897"/>
            <a:ext cx="5384400" cy="2543385"/>
          </a:xfrm>
          <a:prstGeom prst="rect">
            <a:avLst/>
          </a:prstGeom>
          <a:noFill/>
          <a:ln>
            <a:noFill/>
          </a:ln>
        </p:spPr>
      </p:pic>
      <p:cxnSp>
        <p:nvCxnSpPr>
          <p:cNvPr id="684" name="Google Shape;684;g113d8db2799_0_185"/>
          <p:cNvCxnSpPr/>
          <p:nvPr/>
        </p:nvCxnSpPr>
        <p:spPr>
          <a:xfrm flipH="1">
            <a:off x="9928475" y="404285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685" name="Google Shape;685;g113d8db2799_0_185"/>
          <p:cNvSpPr/>
          <p:nvPr/>
        </p:nvSpPr>
        <p:spPr>
          <a:xfrm>
            <a:off x="8232250" y="4684875"/>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 name="Google Shape;686;g113d8db2799_0_185"/>
          <p:cNvCxnSpPr/>
          <p:nvPr/>
        </p:nvCxnSpPr>
        <p:spPr>
          <a:xfrm flipH="1">
            <a:off x="3897050" y="35571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687" name="Google Shape;687;g113d8db2799_0_185"/>
          <p:cNvSpPr/>
          <p:nvPr/>
        </p:nvSpPr>
        <p:spPr>
          <a:xfrm>
            <a:off x="2200825" y="4199200"/>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693" name="Google Shape;693;p5"/>
          <p:cNvSpPr txBox="1">
            <a:spLocks noGrp="1"/>
          </p:cNvSpPr>
          <p:nvPr>
            <p:ph type="body" idx="2"/>
          </p:nvPr>
        </p:nvSpPr>
        <p:spPr>
          <a:xfrm>
            <a:off x="327725" y="262900"/>
            <a:ext cx="9817200" cy="49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( 6 ) ทำ Merge Allo On web</a:t>
            </a:r>
            <a:endParaRPr>
              <a:solidFill>
                <a:schemeClr val="lt2"/>
              </a:solidFill>
            </a:endParaRPr>
          </a:p>
        </p:txBody>
      </p:sp>
      <p:cxnSp>
        <p:nvCxnSpPr>
          <p:cNvPr id="694" name="Google Shape;694;p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95" name="Google Shape;695;p5"/>
          <p:cNvSpPr txBox="1">
            <a:spLocks noGrp="1"/>
          </p:cNvSpPr>
          <p:nvPr>
            <p:ph type="body" idx="2"/>
          </p:nvPr>
        </p:nvSpPr>
        <p:spPr>
          <a:xfrm>
            <a:off x="392950" y="847901"/>
            <a:ext cx="5271000" cy="22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Version)</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696" name="Google Shape;696;p5"/>
          <p:cNvPicPr preferRelativeResize="0"/>
          <p:nvPr/>
        </p:nvPicPr>
        <p:blipFill rotWithShape="1">
          <a:blip r:embed="rId3">
            <a:alphaModFix/>
          </a:blip>
          <a:srcRect b="96211"/>
          <a:stretch/>
        </p:blipFill>
        <p:spPr>
          <a:xfrm>
            <a:off x="88150" y="3107775"/>
            <a:ext cx="4233374" cy="276865"/>
          </a:xfrm>
          <a:prstGeom prst="rect">
            <a:avLst/>
          </a:prstGeom>
          <a:noFill/>
          <a:ln>
            <a:noFill/>
          </a:ln>
        </p:spPr>
      </p:pic>
      <p:pic>
        <p:nvPicPr>
          <p:cNvPr id="697" name="Google Shape;697;p5"/>
          <p:cNvPicPr preferRelativeResize="0"/>
          <p:nvPr/>
        </p:nvPicPr>
        <p:blipFill rotWithShape="1">
          <a:blip r:embed="rId3">
            <a:alphaModFix/>
          </a:blip>
          <a:srcRect t="62604" b="919"/>
          <a:stretch/>
        </p:blipFill>
        <p:spPr>
          <a:xfrm>
            <a:off x="88150" y="3376500"/>
            <a:ext cx="4233374" cy="2665750"/>
          </a:xfrm>
          <a:prstGeom prst="rect">
            <a:avLst/>
          </a:prstGeom>
          <a:noFill/>
          <a:ln>
            <a:noFill/>
          </a:ln>
        </p:spPr>
      </p:pic>
      <p:pic>
        <p:nvPicPr>
          <p:cNvPr id="698" name="Google Shape;698;p5"/>
          <p:cNvPicPr preferRelativeResize="0"/>
          <p:nvPr/>
        </p:nvPicPr>
        <p:blipFill rotWithShape="1">
          <a:blip r:embed="rId4">
            <a:alphaModFix/>
          </a:blip>
          <a:srcRect/>
          <a:stretch/>
        </p:blipFill>
        <p:spPr>
          <a:xfrm>
            <a:off x="2967575" y="4823523"/>
            <a:ext cx="3013575" cy="1496559"/>
          </a:xfrm>
          <a:prstGeom prst="rect">
            <a:avLst/>
          </a:prstGeom>
          <a:noFill/>
          <a:ln>
            <a:noFill/>
          </a:ln>
        </p:spPr>
      </p:pic>
      <p:sp>
        <p:nvSpPr>
          <p:cNvPr id="699" name="Google Shape;699;p5"/>
          <p:cNvSpPr txBox="1"/>
          <p:nvPr/>
        </p:nvSpPr>
        <p:spPr>
          <a:xfrm>
            <a:off x="6256775" y="847900"/>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สามารถแก้ไข demand ที่หน้าเวบได้เลย (เดิมต้องผ่าน Excel เท่านั้น) โดยเวบจะคำนวณ balance, inventory ทุกอย่างให้ (เดิม Excel คำนวณให้)</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มีแบ่ง Version รายลูกค้า</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700" name="Google Shape;700;p5"/>
          <p:cNvSpPr/>
          <p:nvPr/>
        </p:nvSpPr>
        <p:spPr>
          <a:xfrm>
            <a:off x="1558950" y="4883700"/>
            <a:ext cx="1219200" cy="60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5"/>
          <p:cNvCxnSpPr/>
          <p:nvPr/>
        </p:nvCxnSpPr>
        <p:spPr>
          <a:xfrm flipH="1">
            <a:off x="2479475" y="4116600"/>
            <a:ext cx="488100" cy="767100"/>
          </a:xfrm>
          <a:prstGeom prst="straightConnector1">
            <a:avLst/>
          </a:prstGeom>
          <a:noFill/>
          <a:ln w="28575" cap="flat" cmpd="sng">
            <a:solidFill>
              <a:srgbClr val="FF0000"/>
            </a:solidFill>
            <a:prstDash val="solid"/>
            <a:round/>
            <a:headEnd type="none" w="med" len="med"/>
            <a:tailEnd type="triangle" w="med" len="med"/>
          </a:ln>
        </p:spPr>
      </p:cxnSp>
      <p:pic>
        <p:nvPicPr>
          <p:cNvPr id="702" name="Google Shape;702;p5"/>
          <p:cNvPicPr preferRelativeResize="0"/>
          <p:nvPr/>
        </p:nvPicPr>
        <p:blipFill rotWithShape="1">
          <a:blip r:embed="rId5">
            <a:alphaModFix/>
          </a:blip>
          <a:srcRect t="13366" r="76706" b="50184"/>
          <a:stretch/>
        </p:blipFill>
        <p:spPr>
          <a:xfrm>
            <a:off x="7863063" y="4417400"/>
            <a:ext cx="2477952" cy="1724800"/>
          </a:xfrm>
          <a:prstGeom prst="rect">
            <a:avLst/>
          </a:prstGeom>
          <a:noFill/>
          <a:ln>
            <a:noFill/>
          </a:ln>
        </p:spPr>
      </p:pic>
      <p:sp>
        <p:nvSpPr>
          <p:cNvPr id="703" name="Google Shape;703;p5"/>
          <p:cNvSpPr/>
          <p:nvPr/>
        </p:nvSpPr>
        <p:spPr>
          <a:xfrm>
            <a:off x="8792413" y="5106700"/>
            <a:ext cx="1548600" cy="34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5"/>
          <p:cNvCxnSpPr/>
          <p:nvPr/>
        </p:nvCxnSpPr>
        <p:spPr>
          <a:xfrm rot="10800000">
            <a:off x="9585013" y="5503288"/>
            <a:ext cx="484200" cy="685800"/>
          </a:xfrm>
          <a:prstGeom prst="straightConnector1">
            <a:avLst/>
          </a:prstGeom>
          <a:noFill/>
          <a:ln w="28575" cap="flat" cmpd="sng">
            <a:solidFill>
              <a:srgbClr val="FF0000"/>
            </a:solidFill>
            <a:prstDash val="solid"/>
            <a:round/>
            <a:headEnd type="none" w="med" len="med"/>
            <a:tailEnd type="triangle" w="med" len="med"/>
          </a:ln>
        </p:spPr>
      </p:cxnSp>
      <p:pic>
        <p:nvPicPr>
          <p:cNvPr id="705" name="Google Shape;705;p5"/>
          <p:cNvPicPr preferRelativeResize="0"/>
          <p:nvPr/>
        </p:nvPicPr>
        <p:blipFill>
          <a:blip r:embed="rId6">
            <a:alphaModFix/>
          </a:blip>
          <a:stretch>
            <a:fillRect/>
          </a:stretch>
        </p:blipFill>
        <p:spPr>
          <a:xfrm>
            <a:off x="6130200" y="2008250"/>
            <a:ext cx="5943674" cy="1985777"/>
          </a:xfrm>
          <a:prstGeom prst="rect">
            <a:avLst/>
          </a:prstGeom>
          <a:noFill/>
          <a:ln>
            <a:noFill/>
          </a:ln>
        </p:spPr>
      </p:pic>
      <p:cxnSp>
        <p:nvCxnSpPr>
          <p:cNvPr id="706" name="Google Shape;706;p5"/>
          <p:cNvCxnSpPr>
            <a:endCxn id="707" idx="5"/>
          </p:cNvCxnSpPr>
          <p:nvPr/>
        </p:nvCxnSpPr>
        <p:spPr>
          <a:xfrm rot="10800000">
            <a:off x="9204166" y="3223967"/>
            <a:ext cx="521400" cy="495900"/>
          </a:xfrm>
          <a:prstGeom prst="straightConnector1">
            <a:avLst/>
          </a:prstGeom>
          <a:noFill/>
          <a:ln w="28575" cap="flat" cmpd="sng">
            <a:solidFill>
              <a:srgbClr val="FF0000"/>
            </a:solidFill>
            <a:prstDash val="solid"/>
            <a:round/>
            <a:headEnd type="none" w="med" len="med"/>
            <a:tailEnd type="triangle" w="med" len="med"/>
          </a:ln>
        </p:spPr>
      </p:cxnSp>
      <p:sp>
        <p:nvSpPr>
          <p:cNvPr id="707" name="Google Shape;707;p5"/>
          <p:cNvSpPr/>
          <p:nvPr/>
        </p:nvSpPr>
        <p:spPr>
          <a:xfrm>
            <a:off x="8372976" y="2638600"/>
            <a:ext cx="973800" cy="685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9" name="Google Shape;712;g124ff68efb9_0_0">
            <a:extLst>
              <a:ext uri="{FF2B5EF4-FFF2-40B4-BE49-F238E27FC236}">
                <a16:creationId xmlns:a16="http://schemas.microsoft.com/office/drawing/2014/main" id="{DF8E2EFF-04B5-40BB-AA8A-7E6D74724FFE}"/>
              </a:ext>
            </a:extLst>
          </p:cNvPr>
          <p:cNvSpPr/>
          <p:nvPr/>
        </p:nvSpPr>
        <p:spPr>
          <a:xfrm>
            <a:off x="6580117" y="1052573"/>
            <a:ext cx="4442400" cy="5243122"/>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p:txBody>
      </p:sp>
      <p:sp>
        <p:nvSpPr>
          <p:cNvPr id="712" name="Google Shape;712;g124ff68efb9_0_0"/>
          <p:cNvSpPr/>
          <p:nvPr/>
        </p:nvSpPr>
        <p:spPr>
          <a:xfrm>
            <a:off x="1179406" y="1052573"/>
            <a:ext cx="4442400" cy="5243122"/>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p:txBody>
      </p:sp>
      <p:sp>
        <p:nvSpPr>
          <p:cNvPr id="713" name="Google Shape;713;g124ff68efb9_0_0"/>
          <p:cNvSpPr txBox="1">
            <a:spLocks noGrp="1"/>
          </p:cNvSpPr>
          <p:nvPr>
            <p:ph type="sldNum" idx="12"/>
          </p:nvPr>
        </p:nvSpPr>
        <p:spPr>
          <a:xfrm>
            <a:off x="11530731" y="6707606"/>
            <a:ext cx="567000" cy="25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
        <p:nvSpPr>
          <p:cNvPr id="714" name="Google Shape;714;g124ff68efb9_0_0"/>
          <p:cNvSpPr txBox="1">
            <a:spLocks noGrp="1"/>
          </p:cNvSpPr>
          <p:nvPr>
            <p:ph type="body" idx="2"/>
          </p:nvPr>
        </p:nvSpPr>
        <p:spPr>
          <a:xfrm>
            <a:off x="220727" y="19737"/>
            <a:ext cx="9817200" cy="49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dirty="0">
                <a:latin typeface="Prompt"/>
                <a:ea typeface="Prompt"/>
                <a:cs typeface="Prompt"/>
                <a:sym typeface="Prompt"/>
              </a:rPr>
              <a:t>( 6 ) </a:t>
            </a:r>
            <a:r>
              <a:rPr lang="th-TH" sz="2200" dirty="0">
                <a:solidFill>
                  <a:srgbClr val="0070C0"/>
                </a:solidFill>
                <a:latin typeface="Prompt"/>
                <a:ea typeface="Prompt"/>
                <a:cs typeface="Prompt"/>
                <a:sym typeface="Prompt"/>
              </a:rPr>
              <a:t>ข้อดี</a:t>
            </a:r>
            <a:r>
              <a:rPr lang="en-US" sz="2200" dirty="0">
                <a:latin typeface="Prompt"/>
                <a:ea typeface="Prompt"/>
                <a:cs typeface="Prompt"/>
                <a:sym typeface="Prompt"/>
              </a:rPr>
              <a:t> </a:t>
            </a:r>
            <a:r>
              <a:rPr lang="th-TH" sz="2200" dirty="0">
                <a:latin typeface="Prompt"/>
                <a:ea typeface="Prompt"/>
                <a:cs typeface="Prompt"/>
                <a:sym typeface="Prompt"/>
              </a:rPr>
              <a:t>ระหว่างทำ </a:t>
            </a:r>
            <a:r>
              <a:rPr lang="en-US" sz="2200" dirty="0">
                <a:latin typeface="Prompt"/>
                <a:ea typeface="Prompt"/>
                <a:cs typeface="Prompt"/>
                <a:sym typeface="Prompt"/>
              </a:rPr>
              <a:t>Merge </a:t>
            </a:r>
            <a:r>
              <a:rPr lang="en-US" sz="2200" dirty="0" err="1">
                <a:latin typeface="Prompt"/>
                <a:ea typeface="Prompt"/>
                <a:cs typeface="Prompt"/>
                <a:sym typeface="Prompt"/>
              </a:rPr>
              <a:t>Allo</a:t>
            </a:r>
            <a:r>
              <a:rPr lang="en-US" sz="2200" dirty="0">
                <a:latin typeface="Prompt"/>
                <a:ea typeface="Prompt"/>
                <a:cs typeface="Prompt"/>
                <a:sym typeface="Prompt"/>
              </a:rPr>
              <a:t> On Web VS Excel</a:t>
            </a:r>
            <a:endParaRPr dirty="0">
              <a:solidFill>
                <a:schemeClr val="lt2"/>
              </a:solidFill>
            </a:endParaRPr>
          </a:p>
        </p:txBody>
      </p:sp>
      <p:pic>
        <p:nvPicPr>
          <p:cNvPr id="716" name="Google Shape;716;g124ff68efb9_0_0"/>
          <p:cNvPicPr preferRelativeResize="0"/>
          <p:nvPr/>
        </p:nvPicPr>
        <p:blipFill>
          <a:blip r:embed="rId3">
            <a:alphaModFix/>
          </a:blip>
          <a:stretch>
            <a:fillRect/>
          </a:stretch>
        </p:blipFill>
        <p:spPr>
          <a:xfrm>
            <a:off x="5761497" y="2974425"/>
            <a:ext cx="652000" cy="570185"/>
          </a:xfrm>
          <a:prstGeom prst="rect">
            <a:avLst/>
          </a:prstGeom>
          <a:noFill/>
          <a:ln>
            <a:noFill/>
          </a:ln>
        </p:spPr>
      </p:pic>
      <p:sp>
        <p:nvSpPr>
          <p:cNvPr id="3" name="Rectangle 2">
            <a:extLst>
              <a:ext uri="{FF2B5EF4-FFF2-40B4-BE49-F238E27FC236}">
                <a16:creationId xmlns:a16="http://schemas.microsoft.com/office/drawing/2014/main" id="{AE78BF0C-621E-40FC-8A9F-B466C63C214E}"/>
              </a:ext>
            </a:extLst>
          </p:cNvPr>
          <p:cNvSpPr/>
          <p:nvPr/>
        </p:nvSpPr>
        <p:spPr>
          <a:xfrm>
            <a:off x="1324311" y="1784941"/>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Google Shape;717;g124ff68efb9_0_0"/>
          <p:cNvSpPr txBox="1">
            <a:spLocks noGrp="1"/>
          </p:cNvSpPr>
          <p:nvPr>
            <p:ph type="body" idx="2"/>
          </p:nvPr>
        </p:nvSpPr>
        <p:spPr>
          <a:xfrm>
            <a:off x="1305601" y="1941681"/>
            <a:ext cx="1249781" cy="58156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200" b="0" dirty="0">
                <a:latin typeface="Prompt"/>
                <a:ea typeface="Prompt"/>
                <a:cs typeface="Prompt"/>
                <a:sym typeface="Prompt"/>
              </a:rPr>
              <a:t>user friendly</a:t>
            </a:r>
            <a:endParaRPr sz="1400" b="0" dirty="0">
              <a:latin typeface="Prompt"/>
              <a:ea typeface="Prompt"/>
              <a:cs typeface="Prompt"/>
              <a:sym typeface="Prompt"/>
            </a:endParaRPr>
          </a:p>
        </p:txBody>
      </p:sp>
      <p:sp>
        <p:nvSpPr>
          <p:cNvPr id="32" name="Google Shape;712;g124ff68efb9_0_0">
            <a:extLst>
              <a:ext uri="{FF2B5EF4-FFF2-40B4-BE49-F238E27FC236}">
                <a16:creationId xmlns:a16="http://schemas.microsoft.com/office/drawing/2014/main" id="{A0952F56-985E-4216-A46B-1D1AAD95CE27}"/>
              </a:ext>
            </a:extLst>
          </p:cNvPr>
          <p:cNvSpPr/>
          <p:nvPr/>
        </p:nvSpPr>
        <p:spPr>
          <a:xfrm>
            <a:off x="1986457" y="1178435"/>
            <a:ext cx="2743199"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Business User</a:t>
            </a:r>
          </a:p>
          <a:p>
            <a:pPr marL="0" lvl="0" indent="0" algn="ctr" rtl="0">
              <a:lnSpc>
                <a:spcPct val="115000"/>
              </a:lnSpc>
              <a:spcBef>
                <a:spcPts val="0"/>
              </a:spcBef>
              <a:spcAft>
                <a:spcPts val="0"/>
              </a:spcAft>
              <a:buNone/>
            </a:pPr>
            <a:endParaRPr lang="en-US" sz="1300" dirty="0"/>
          </a:p>
        </p:txBody>
      </p:sp>
      <p:sp>
        <p:nvSpPr>
          <p:cNvPr id="33" name="Google Shape;712;g124ff68efb9_0_0">
            <a:extLst>
              <a:ext uri="{FF2B5EF4-FFF2-40B4-BE49-F238E27FC236}">
                <a16:creationId xmlns:a16="http://schemas.microsoft.com/office/drawing/2014/main" id="{0771BDD7-CB72-4987-8520-16D80A973CC7}"/>
              </a:ext>
            </a:extLst>
          </p:cNvPr>
          <p:cNvSpPr/>
          <p:nvPr/>
        </p:nvSpPr>
        <p:spPr>
          <a:xfrm>
            <a:off x="2039907" y="2669850"/>
            <a:ext cx="2689750"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Data Management</a:t>
            </a:r>
          </a:p>
          <a:p>
            <a:pPr marL="0" lvl="0" indent="0" algn="ctr" rtl="0">
              <a:lnSpc>
                <a:spcPct val="115000"/>
              </a:lnSpc>
              <a:spcBef>
                <a:spcPts val="0"/>
              </a:spcBef>
              <a:spcAft>
                <a:spcPts val="0"/>
              </a:spcAft>
              <a:buNone/>
            </a:pPr>
            <a:endParaRPr lang="en-US" sz="1300" dirty="0"/>
          </a:p>
        </p:txBody>
      </p:sp>
      <p:sp>
        <p:nvSpPr>
          <p:cNvPr id="34" name="Google Shape;712;g124ff68efb9_0_0">
            <a:extLst>
              <a:ext uri="{FF2B5EF4-FFF2-40B4-BE49-F238E27FC236}">
                <a16:creationId xmlns:a16="http://schemas.microsoft.com/office/drawing/2014/main" id="{C7249D2D-416D-429E-890D-A9342E72C90F}"/>
              </a:ext>
            </a:extLst>
          </p:cNvPr>
          <p:cNvSpPr/>
          <p:nvPr/>
        </p:nvSpPr>
        <p:spPr>
          <a:xfrm>
            <a:off x="2039907" y="4905825"/>
            <a:ext cx="2689750"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Technical System &amp; PPS</a:t>
            </a:r>
          </a:p>
          <a:p>
            <a:pPr marL="0" lvl="0" indent="0" algn="ctr" rtl="0">
              <a:lnSpc>
                <a:spcPct val="115000"/>
              </a:lnSpc>
              <a:spcBef>
                <a:spcPts val="0"/>
              </a:spcBef>
              <a:spcAft>
                <a:spcPts val="0"/>
              </a:spcAft>
              <a:buNone/>
            </a:pPr>
            <a:endParaRPr lang="en-US" sz="1300" dirty="0"/>
          </a:p>
        </p:txBody>
      </p:sp>
      <p:sp>
        <p:nvSpPr>
          <p:cNvPr id="37" name="Rectangle 36">
            <a:extLst>
              <a:ext uri="{FF2B5EF4-FFF2-40B4-BE49-F238E27FC236}">
                <a16:creationId xmlns:a16="http://schemas.microsoft.com/office/drawing/2014/main" id="{E41152F0-ED04-4C39-B927-C97645252E5C}"/>
              </a:ext>
            </a:extLst>
          </p:cNvPr>
          <p:cNvSpPr/>
          <p:nvPr/>
        </p:nvSpPr>
        <p:spPr>
          <a:xfrm>
            <a:off x="2700287" y="1781521"/>
            <a:ext cx="1306888"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717;g124ff68efb9_0_0">
            <a:extLst>
              <a:ext uri="{FF2B5EF4-FFF2-40B4-BE49-F238E27FC236}">
                <a16:creationId xmlns:a16="http://schemas.microsoft.com/office/drawing/2014/main" id="{804890BD-7F83-4545-9305-9962EA0B43A0}"/>
              </a:ext>
            </a:extLst>
          </p:cNvPr>
          <p:cNvSpPr txBox="1">
            <a:spLocks/>
          </p:cNvSpPr>
          <p:nvPr/>
        </p:nvSpPr>
        <p:spPr>
          <a:xfrm>
            <a:off x="2650047" y="1938262"/>
            <a:ext cx="1521907" cy="5408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200" b="0" dirty="0">
                <a:latin typeface="Prompt"/>
                <a:ea typeface="Prompt"/>
                <a:cs typeface="Prompt"/>
                <a:sym typeface="Prompt"/>
              </a:rPr>
              <a:t>control version</a:t>
            </a:r>
          </a:p>
        </p:txBody>
      </p:sp>
      <p:sp>
        <p:nvSpPr>
          <p:cNvPr id="39" name="Rectangle 38">
            <a:extLst>
              <a:ext uri="{FF2B5EF4-FFF2-40B4-BE49-F238E27FC236}">
                <a16:creationId xmlns:a16="http://schemas.microsoft.com/office/drawing/2014/main" id="{80DAEFF7-584F-476B-BD1A-C8A8296F445F}"/>
              </a:ext>
            </a:extLst>
          </p:cNvPr>
          <p:cNvSpPr/>
          <p:nvPr/>
        </p:nvSpPr>
        <p:spPr>
          <a:xfrm>
            <a:off x="1339485" y="3293060"/>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oogle Shape;717;g124ff68efb9_0_0">
            <a:extLst>
              <a:ext uri="{FF2B5EF4-FFF2-40B4-BE49-F238E27FC236}">
                <a16:creationId xmlns:a16="http://schemas.microsoft.com/office/drawing/2014/main" id="{A8D4776E-4707-4A6C-B1A7-384C7D5AE32F}"/>
              </a:ext>
            </a:extLst>
          </p:cNvPr>
          <p:cNvSpPr txBox="1">
            <a:spLocks/>
          </p:cNvSpPr>
          <p:nvPr/>
        </p:nvSpPr>
        <p:spPr>
          <a:xfrm>
            <a:off x="1278735" y="3407760"/>
            <a:ext cx="1249781"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Easy to Interface data</a:t>
            </a:r>
            <a:endParaRPr lang="en-US" sz="1400" b="0" dirty="0">
              <a:latin typeface="Prompt"/>
              <a:ea typeface="Prompt"/>
              <a:cs typeface="Prompt"/>
              <a:sym typeface="Prompt"/>
            </a:endParaRPr>
          </a:p>
        </p:txBody>
      </p:sp>
      <p:sp>
        <p:nvSpPr>
          <p:cNvPr id="41" name="Rectangle 40">
            <a:extLst>
              <a:ext uri="{FF2B5EF4-FFF2-40B4-BE49-F238E27FC236}">
                <a16:creationId xmlns:a16="http://schemas.microsoft.com/office/drawing/2014/main" id="{480F0761-820E-4D0B-8A99-EBD786219C4F}"/>
              </a:ext>
            </a:extLst>
          </p:cNvPr>
          <p:cNvSpPr/>
          <p:nvPr/>
        </p:nvSpPr>
        <p:spPr>
          <a:xfrm>
            <a:off x="2634674" y="3288616"/>
            <a:ext cx="126089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Google Shape;717;g124ff68efb9_0_0">
            <a:extLst>
              <a:ext uri="{FF2B5EF4-FFF2-40B4-BE49-F238E27FC236}">
                <a16:creationId xmlns:a16="http://schemas.microsoft.com/office/drawing/2014/main" id="{F92BF305-2885-4C20-8573-5F0CC6CD23CF}"/>
              </a:ext>
            </a:extLst>
          </p:cNvPr>
          <p:cNvSpPr txBox="1">
            <a:spLocks/>
          </p:cNvSpPr>
          <p:nvPr/>
        </p:nvSpPr>
        <p:spPr>
          <a:xfrm>
            <a:off x="2555383" y="3328713"/>
            <a:ext cx="1340182" cy="5270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Easy to </a:t>
            </a:r>
            <a:br>
              <a:rPr lang="en-US" sz="1200" b="0" dirty="0">
                <a:latin typeface="Prompt"/>
                <a:ea typeface="Prompt"/>
                <a:cs typeface="Prompt"/>
                <a:sym typeface="Prompt"/>
              </a:rPr>
            </a:br>
            <a:r>
              <a:rPr lang="en-US" sz="1200" b="0" dirty="0">
                <a:latin typeface="Prompt"/>
                <a:ea typeface="Prompt"/>
                <a:cs typeface="Prompt"/>
                <a:sym typeface="Prompt"/>
              </a:rPr>
              <a:t>control version &amp; history</a:t>
            </a:r>
            <a:endParaRPr lang="en-US" sz="1400" b="0" dirty="0">
              <a:latin typeface="Prompt"/>
              <a:ea typeface="Prompt"/>
              <a:cs typeface="Prompt"/>
              <a:sym typeface="Prompt"/>
            </a:endParaRPr>
          </a:p>
        </p:txBody>
      </p:sp>
      <p:sp>
        <p:nvSpPr>
          <p:cNvPr id="43" name="Rectangle 42">
            <a:extLst>
              <a:ext uri="{FF2B5EF4-FFF2-40B4-BE49-F238E27FC236}">
                <a16:creationId xmlns:a16="http://schemas.microsoft.com/office/drawing/2014/main" id="{1235A3F6-0990-4EA5-8621-30E83A2E60E9}"/>
              </a:ext>
            </a:extLst>
          </p:cNvPr>
          <p:cNvSpPr/>
          <p:nvPr/>
        </p:nvSpPr>
        <p:spPr>
          <a:xfrm>
            <a:off x="4168945" y="3285555"/>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717;g124ff68efb9_0_0">
            <a:extLst>
              <a:ext uri="{FF2B5EF4-FFF2-40B4-BE49-F238E27FC236}">
                <a16:creationId xmlns:a16="http://schemas.microsoft.com/office/drawing/2014/main" id="{56F156F8-7786-47B6-82B9-9AA0AA9C5F56}"/>
              </a:ext>
            </a:extLst>
          </p:cNvPr>
          <p:cNvSpPr txBox="1">
            <a:spLocks/>
          </p:cNvSpPr>
          <p:nvPr/>
        </p:nvSpPr>
        <p:spPr>
          <a:xfrm>
            <a:off x="4108195" y="3368725"/>
            <a:ext cx="1249781"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Easy to calculate data</a:t>
            </a:r>
            <a:endParaRPr lang="en-US" sz="1400" b="0" dirty="0">
              <a:latin typeface="Prompt"/>
              <a:ea typeface="Prompt"/>
              <a:cs typeface="Prompt"/>
              <a:sym typeface="Prompt"/>
            </a:endParaRPr>
          </a:p>
        </p:txBody>
      </p:sp>
      <p:sp>
        <p:nvSpPr>
          <p:cNvPr id="45" name="Rectangle 44">
            <a:extLst>
              <a:ext uri="{FF2B5EF4-FFF2-40B4-BE49-F238E27FC236}">
                <a16:creationId xmlns:a16="http://schemas.microsoft.com/office/drawing/2014/main" id="{152E2A7D-8DBC-4125-8CE7-BC0571599036}"/>
              </a:ext>
            </a:extLst>
          </p:cNvPr>
          <p:cNvSpPr/>
          <p:nvPr/>
        </p:nvSpPr>
        <p:spPr>
          <a:xfrm>
            <a:off x="1340519" y="4106928"/>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717;g124ff68efb9_0_0">
            <a:extLst>
              <a:ext uri="{FF2B5EF4-FFF2-40B4-BE49-F238E27FC236}">
                <a16:creationId xmlns:a16="http://schemas.microsoft.com/office/drawing/2014/main" id="{78CDC011-6157-4FC9-8DCB-FDAD7E919AFE}"/>
              </a:ext>
            </a:extLst>
          </p:cNvPr>
          <p:cNvSpPr txBox="1">
            <a:spLocks/>
          </p:cNvSpPr>
          <p:nvPr/>
        </p:nvSpPr>
        <p:spPr>
          <a:xfrm>
            <a:off x="1311299" y="4190098"/>
            <a:ext cx="1249781"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Easy to </a:t>
            </a:r>
            <a:br>
              <a:rPr lang="en-US" sz="1200" b="0" dirty="0">
                <a:latin typeface="Prompt"/>
                <a:ea typeface="Prompt"/>
                <a:cs typeface="Prompt"/>
                <a:sym typeface="Prompt"/>
              </a:rPr>
            </a:br>
            <a:r>
              <a:rPr lang="en-US" sz="1200" b="0" dirty="0">
                <a:latin typeface="Prompt"/>
                <a:ea typeface="Prompt"/>
                <a:cs typeface="Prompt"/>
                <a:sym typeface="Prompt"/>
              </a:rPr>
              <a:t>use data</a:t>
            </a:r>
            <a:endParaRPr lang="en-US" sz="1400" b="0" dirty="0">
              <a:latin typeface="Prompt"/>
              <a:ea typeface="Prompt"/>
              <a:cs typeface="Prompt"/>
              <a:sym typeface="Prompt"/>
            </a:endParaRPr>
          </a:p>
        </p:txBody>
      </p:sp>
      <p:sp>
        <p:nvSpPr>
          <p:cNvPr id="47" name="Rectangle 46">
            <a:extLst>
              <a:ext uri="{FF2B5EF4-FFF2-40B4-BE49-F238E27FC236}">
                <a16:creationId xmlns:a16="http://schemas.microsoft.com/office/drawing/2014/main" id="{F0CC848E-E04E-477A-A450-A9F532F7C929}"/>
              </a:ext>
            </a:extLst>
          </p:cNvPr>
          <p:cNvSpPr/>
          <p:nvPr/>
        </p:nvSpPr>
        <p:spPr>
          <a:xfrm>
            <a:off x="2713107" y="5511140"/>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717;g124ff68efb9_0_0">
            <a:extLst>
              <a:ext uri="{FF2B5EF4-FFF2-40B4-BE49-F238E27FC236}">
                <a16:creationId xmlns:a16="http://schemas.microsoft.com/office/drawing/2014/main" id="{50B4ECE9-0BDE-4376-A3F7-8E8CB4D9B176}"/>
              </a:ext>
            </a:extLst>
          </p:cNvPr>
          <p:cNvSpPr txBox="1">
            <a:spLocks/>
          </p:cNvSpPr>
          <p:nvPr/>
        </p:nvSpPr>
        <p:spPr>
          <a:xfrm>
            <a:off x="2735498" y="5604820"/>
            <a:ext cx="1145620"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Good system</a:t>
            </a:r>
            <a:endParaRPr lang="en-US" sz="1400" b="0" dirty="0">
              <a:latin typeface="Prompt"/>
              <a:ea typeface="Prompt"/>
              <a:cs typeface="Prompt"/>
              <a:sym typeface="Prompt"/>
            </a:endParaRPr>
          </a:p>
        </p:txBody>
      </p:sp>
      <p:sp>
        <p:nvSpPr>
          <p:cNvPr id="54" name="Google Shape;712;g124ff68efb9_0_0">
            <a:extLst>
              <a:ext uri="{FF2B5EF4-FFF2-40B4-BE49-F238E27FC236}">
                <a16:creationId xmlns:a16="http://schemas.microsoft.com/office/drawing/2014/main" id="{1DD5728D-526B-45B7-93AF-78F112C6764A}"/>
              </a:ext>
            </a:extLst>
          </p:cNvPr>
          <p:cNvSpPr/>
          <p:nvPr/>
        </p:nvSpPr>
        <p:spPr>
          <a:xfrm>
            <a:off x="7393854" y="1194435"/>
            <a:ext cx="2743199"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Business User</a:t>
            </a:r>
          </a:p>
          <a:p>
            <a:pPr marL="0" lvl="0" indent="0" algn="ctr" rtl="0">
              <a:lnSpc>
                <a:spcPct val="115000"/>
              </a:lnSpc>
              <a:spcBef>
                <a:spcPts val="0"/>
              </a:spcBef>
              <a:spcAft>
                <a:spcPts val="0"/>
              </a:spcAft>
              <a:buNone/>
            </a:pPr>
            <a:endParaRPr lang="en-US" sz="1300" dirty="0"/>
          </a:p>
        </p:txBody>
      </p:sp>
      <p:sp>
        <p:nvSpPr>
          <p:cNvPr id="55" name="Google Shape;712;g124ff68efb9_0_0">
            <a:extLst>
              <a:ext uri="{FF2B5EF4-FFF2-40B4-BE49-F238E27FC236}">
                <a16:creationId xmlns:a16="http://schemas.microsoft.com/office/drawing/2014/main" id="{2BD4126D-899B-423A-92BE-49C4A3185F61}"/>
              </a:ext>
            </a:extLst>
          </p:cNvPr>
          <p:cNvSpPr/>
          <p:nvPr/>
        </p:nvSpPr>
        <p:spPr>
          <a:xfrm>
            <a:off x="7393854" y="2669850"/>
            <a:ext cx="2689750"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Data Management</a:t>
            </a:r>
          </a:p>
          <a:p>
            <a:pPr marL="0" lvl="0" indent="0" algn="ctr" rtl="0">
              <a:lnSpc>
                <a:spcPct val="115000"/>
              </a:lnSpc>
              <a:spcBef>
                <a:spcPts val="0"/>
              </a:spcBef>
              <a:spcAft>
                <a:spcPts val="0"/>
              </a:spcAft>
              <a:buNone/>
            </a:pPr>
            <a:endParaRPr lang="en-US" sz="1300" dirty="0"/>
          </a:p>
        </p:txBody>
      </p:sp>
      <p:sp>
        <p:nvSpPr>
          <p:cNvPr id="56" name="Google Shape;712;g124ff68efb9_0_0">
            <a:extLst>
              <a:ext uri="{FF2B5EF4-FFF2-40B4-BE49-F238E27FC236}">
                <a16:creationId xmlns:a16="http://schemas.microsoft.com/office/drawing/2014/main" id="{FC837595-7BAE-4E8B-86EC-E35ACBAD1EE6}"/>
              </a:ext>
            </a:extLst>
          </p:cNvPr>
          <p:cNvSpPr/>
          <p:nvPr/>
        </p:nvSpPr>
        <p:spPr>
          <a:xfrm>
            <a:off x="7447303" y="4832073"/>
            <a:ext cx="2689750" cy="494700"/>
          </a:xfrm>
          <a:prstGeom prst="roundRect">
            <a:avLst>
              <a:gd name="adj" fmla="val 16667"/>
            </a:avLst>
          </a:prstGeom>
          <a:solidFill>
            <a:srgbClr val="85B6EB"/>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Technical System &amp; PPS</a:t>
            </a:r>
          </a:p>
          <a:p>
            <a:pPr marL="0" lvl="0" indent="0" algn="ctr" rtl="0">
              <a:lnSpc>
                <a:spcPct val="115000"/>
              </a:lnSpc>
              <a:spcBef>
                <a:spcPts val="0"/>
              </a:spcBef>
              <a:spcAft>
                <a:spcPts val="0"/>
              </a:spcAft>
              <a:buNone/>
            </a:pPr>
            <a:endParaRPr lang="en-US" sz="1300" dirty="0"/>
          </a:p>
        </p:txBody>
      </p:sp>
      <p:sp>
        <p:nvSpPr>
          <p:cNvPr id="67" name="Rectangle 66">
            <a:extLst>
              <a:ext uri="{FF2B5EF4-FFF2-40B4-BE49-F238E27FC236}">
                <a16:creationId xmlns:a16="http://schemas.microsoft.com/office/drawing/2014/main" id="{844AB4C6-1B7E-48A3-9A89-6D4F7EFB0932}"/>
              </a:ext>
            </a:extLst>
          </p:cNvPr>
          <p:cNvSpPr/>
          <p:nvPr/>
        </p:nvSpPr>
        <p:spPr>
          <a:xfrm>
            <a:off x="8206116" y="5458590"/>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Google Shape;717;g124ff68efb9_0_0">
            <a:extLst>
              <a:ext uri="{FF2B5EF4-FFF2-40B4-BE49-F238E27FC236}">
                <a16:creationId xmlns:a16="http://schemas.microsoft.com/office/drawing/2014/main" id="{0A7A427E-2E09-46E2-9610-A5EEAD79BC10}"/>
              </a:ext>
            </a:extLst>
          </p:cNvPr>
          <p:cNvSpPr txBox="1">
            <a:spLocks/>
          </p:cNvSpPr>
          <p:nvPr/>
        </p:nvSpPr>
        <p:spPr>
          <a:xfrm>
            <a:off x="8228507" y="5520740"/>
            <a:ext cx="1145620"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th-TH" sz="1200" b="0" dirty="0">
                <a:latin typeface="Prompt"/>
                <a:ea typeface="Prompt"/>
                <a:cs typeface="Prompt"/>
                <a:sym typeface="Prompt"/>
              </a:rPr>
              <a:t>ทำตาม </a:t>
            </a:r>
            <a:r>
              <a:rPr lang="en-US" sz="1200" b="0" dirty="0">
                <a:latin typeface="Prompt"/>
                <a:ea typeface="Prompt"/>
                <a:cs typeface="Prompt"/>
                <a:sym typeface="Prompt"/>
              </a:rPr>
              <a:t>PPS</a:t>
            </a:r>
            <a:endParaRPr lang="en-US" sz="1400" b="0" dirty="0">
              <a:latin typeface="Prompt"/>
              <a:ea typeface="Prompt"/>
              <a:cs typeface="Prompt"/>
              <a:sym typeface="Prompt"/>
            </a:endParaRPr>
          </a:p>
        </p:txBody>
      </p:sp>
      <p:sp>
        <p:nvSpPr>
          <p:cNvPr id="69" name="Google Shape;354;g113d8db2799_0_185">
            <a:extLst>
              <a:ext uri="{FF2B5EF4-FFF2-40B4-BE49-F238E27FC236}">
                <a16:creationId xmlns:a16="http://schemas.microsoft.com/office/drawing/2014/main" id="{F115E350-60AD-45A0-93F1-D895665C8D87}"/>
              </a:ext>
            </a:extLst>
          </p:cNvPr>
          <p:cNvSpPr txBox="1">
            <a:spLocks/>
          </p:cNvSpPr>
          <p:nvPr/>
        </p:nvSpPr>
        <p:spPr>
          <a:xfrm>
            <a:off x="1261923" y="664598"/>
            <a:ext cx="4416121"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Merge </a:t>
            </a:r>
            <a:r>
              <a:rPr lang="en-US" dirty="0" err="1">
                <a:solidFill>
                  <a:srgbClr val="002060"/>
                </a:solidFill>
                <a:latin typeface="Prompt"/>
                <a:ea typeface="Prompt"/>
                <a:cs typeface="Prompt"/>
                <a:sym typeface="Prompt"/>
              </a:rPr>
              <a:t>Allo</a:t>
            </a:r>
            <a:r>
              <a:rPr lang="en-US" dirty="0">
                <a:solidFill>
                  <a:srgbClr val="002060"/>
                </a:solidFill>
                <a:latin typeface="Prompt"/>
                <a:ea typeface="Prompt"/>
                <a:cs typeface="Prompt"/>
                <a:sym typeface="Prompt"/>
              </a:rPr>
              <a:t> On Web</a:t>
            </a:r>
          </a:p>
        </p:txBody>
      </p:sp>
      <p:sp>
        <p:nvSpPr>
          <p:cNvPr id="70" name="Google Shape;354;g113d8db2799_0_185">
            <a:extLst>
              <a:ext uri="{FF2B5EF4-FFF2-40B4-BE49-F238E27FC236}">
                <a16:creationId xmlns:a16="http://schemas.microsoft.com/office/drawing/2014/main" id="{0A60AF52-0B8D-4349-AC8A-D90869E2CA05}"/>
              </a:ext>
            </a:extLst>
          </p:cNvPr>
          <p:cNvSpPr txBox="1">
            <a:spLocks/>
          </p:cNvSpPr>
          <p:nvPr/>
        </p:nvSpPr>
        <p:spPr>
          <a:xfrm>
            <a:off x="6636355" y="664465"/>
            <a:ext cx="4386162"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Merge </a:t>
            </a:r>
            <a:r>
              <a:rPr lang="en-US" dirty="0" err="1">
                <a:solidFill>
                  <a:srgbClr val="002060"/>
                </a:solidFill>
                <a:latin typeface="Prompt"/>
                <a:ea typeface="Prompt"/>
                <a:cs typeface="Prompt"/>
                <a:sym typeface="Prompt"/>
              </a:rPr>
              <a:t>Allo</a:t>
            </a:r>
            <a:r>
              <a:rPr lang="en-US" dirty="0">
                <a:solidFill>
                  <a:srgbClr val="002060"/>
                </a:solidFill>
                <a:latin typeface="Prompt"/>
                <a:ea typeface="Prompt"/>
                <a:cs typeface="Prompt"/>
                <a:sym typeface="Prompt"/>
              </a:rPr>
              <a:t> On Excel</a:t>
            </a:r>
          </a:p>
        </p:txBody>
      </p:sp>
      <p:pic>
        <p:nvPicPr>
          <p:cNvPr id="73" name="pic">
            <a:extLst>
              <a:ext uri="{FF2B5EF4-FFF2-40B4-BE49-F238E27FC236}">
                <a16:creationId xmlns:a16="http://schemas.microsoft.com/office/drawing/2014/main" id="{362CF919-48F4-457A-A126-E3D726FE8D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993279" y="601519"/>
            <a:ext cx="430504" cy="430504"/>
          </a:xfrm>
          <a:prstGeom prst="rect">
            <a:avLst/>
          </a:prstGeom>
        </p:spPr>
      </p:pic>
      <p:pic>
        <p:nvPicPr>
          <p:cNvPr id="29" name="Picture 28">
            <a:extLst>
              <a:ext uri="{FF2B5EF4-FFF2-40B4-BE49-F238E27FC236}">
                <a16:creationId xmlns:a16="http://schemas.microsoft.com/office/drawing/2014/main" id="{90D578A4-B878-45B1-90EE-A799FC88940E}"/>
              </a:ext>
            </a:extLst>
          </p:cNvPr>
          <p:cNvPicPr>
            <a:picLocks noChangeAspect="1"/>
          </p:cNvPicPr>
          <p:nvPr/>
        </p:nvPicPr>
        <p:blipFill>
          <a:blip r:embed="rId5"/>
          <a:stretch>
            <a:fillRect/>
          </a:stretch>
        </p:blipFill>
        <p:spPr>
          <a:xfrm flipH="1">
            <a:off x="1712317" y="602642"/>
            <a:ext cx="430504" cy="430504"/>
          </a:xfrm>
          <a:prstGeom prst="rect">
            <a:avLst/>
          </a:prstGeom>
        </p:spPr>
      </p:pic>
      <p:sp>
        <p:nvSpPr>
          <p:cNvPr id="78" name="Google Shape;354;g113d8db2799_0_185">
            <a:extLst>
              <a:ext uri="{FF2B5EF4-FFF2-40B4-BE49-F238E27FC236}">
                <a16:creationId xmlns:a16="http://schemas.microsoft.com/office/drawing/2014/main" id="{88BFF4F2-E9C0-4D62-9D80-9285F883B85A}"/>
              </a:ext>
            </a:extLst>
          </p:cNvPr>
          <p:cNvSpPr txBox="1">
            <a:spLocks/>
          </p:cNvSpPr>
          <p:nvPr/>
        </p:nvSpPr>
        <p:spPr>
          <a:xfrm>
            <a:off x="5659946" y="3576140"/>
            <a:ext cx="772590"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VS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9" name="Google Shape;712;g124ff68efb9_0_0">
            <a:extLst>
              <a:ext uri="{FF2B5EF4-FFF2-40B4-BE49-F238E27FC236}">
                <a16:creationId xmlns:a16="http://schemas.microsoft.com/office/drawing/2014/main" id="{DF8E2EFF-04B5-40BB-AA8A-7E6D74724FFE}"/>
              </a:ext>
            </a:extLst>
          </p:cNvPr>
          <p:cNvSpPr/>
          <p:nvPr/>
        </p:nvSpPr>
        <p:spPr>
          <a:xfrm>
            <a:off x="6580117" y="1052573"/>
            <a:ext cx="4442400" cy="5243122"/>
          </a:xfrm>
          <a:prstGeom prst="roundRect">
            <a:avLst>
              <a:gd name="adj" fmla="val 16667"/>
            </a:avLst>
          </a:prstGeom>
          <a:solidFill>
            <a:schemeClr val="accent6">
              <a:lumMod val="20000"/>
              <a:lumOff val="80000"/>
            </a:scheme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p:txBody>
      </p:sp>
      <p:sp>
        <p:nvSpPr>
          <p:cNvPr id="712" name="Google Shape;712;g124ff68efb9_0_0"/>
          <p:cNvSpPr/>
          <p:nvPr/>
        </p:nvSpPr>
        <p:spPr>
          <a:xfrm>
            <a:off x="1179406" y="1052573"/>
            <a:ext cx="4442400" cy="5243122"/>
          </a:xfrm>
          <a:prstGeom prst="roundRect">
            <a:avLst>
              <a:gd name="adj" fmla="val 16667"/>
            </a:avLst>
          </a:prstGeom>
          <a:solidFill>
            <a:schemeClr val="accent6">
              <a:lumMod val="20000"/>
              <a:lumOff val="80000"/>
            </a:scheme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p>
        </p:txBody>
      </p:sp>
      <p:sp>
        <p:nvSpPr>
          <p:cNvPr id="713" name="Google Shape;713;g124ff68efb9_0_0"/>
          <p:cNvSpPr txBox="1">
            <a:spLocks noGrp="1"/>
          </p:cNvSpPr>
          <p:nvPr>
            <p:ph type="sldNum" idx="12"/>
          </p:nvPr>
        </p:nvSpPr>
        <p:spPr>
          <a:xfrm>
            <a:off x="11530731" y="6707606"/>
            <a:ext cx="567000" cy="25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714" name="Google Shape;714;g124ff68efb9_0_0"/>
          <p:cNvSpPr txBox="1">
            <a:spLocks noGrp="1"/>
          </p:cNvSpPr>
          <p:nvPr>
            <p:ph type="body" idx="2"/>
          </p:nvPr>
        </p:nvSpPr>
        <p:spPr>
          <a:xfrm>
            <a:off x="220727" y="19737"/>
            <a:ext cx="9817200" cy="49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dirty="0">
                <a:latin typeface="Prompt"/>
                <a:ea typeface="Prompt"/>
                <a:cs typeface="Prompt"/>
                <a:sym typeface="Prompt"/>
              </a:rPr>
              <a:t>( 6 ) </a:t>
            </a:r>
            <a:r>
              <a:rPr lang="th-TH" sz="2200" dirty="0">
                <a:solidFill>
                  <a:schemeClr val="accent2"/>
                </a:solidFill>
                <a:latin typeface="Prompt"/>
                <a:ea typeface="Prompt"/>
                <a:cs typeface="Prompt"/>
                <a:sym typeface="Prompt"/>
              </a:rPr>
              <a:t>ข้อเสีย</a:t>
            </a:r>
            <a:r>
              <a:rPr lang="en-US" sz="2200" dirty="0">
                <a:latin typeface="Prompt"/>
                <a:ea typeface="Prompt"/>
                <a:cs typeface="Prompt"/>
                <a:sym typeface="Prompt"/>
              </a:rPr>
              <a:t> </a:t>
            </a:r>
            <a:r>
              <a:rPr lang="th-TH" sz="2200" dirty="0">
                <a:latin typeface="Prompt"/>
                <a:ea typeface="Prompt"/>
                <a:cs typeface="Prompt"/>
                <a:sym typeface="Prompt"/>
              </a:rPr>
              <a:t>ระหว่างทำ </a:t>
            </a:r>
            <a:r>
              <a:rPr lang="en-US" sz="2200" dirty="0">
                <a:latin typeface="Prompt"/>
                <a:ea typeface="Prompt"/>
                <a:cs typeface="Prompt"/>
                <a:sym typeface="Prompt"/>
              </a:rPr>
              <a:t>Merge </a:t>
            </a:r>
            <a:r>
              <a:rPr lang="en-US" sz="2200" dirty="0" err="1">
                <a:latin typeface="Prompt"/>
                <a:ea typeface="Prompt"/>
                <a:cs typeface="Prompt"/>
                <a:sym typeface="Prompt"/>
              </a:rPr>
              <a:t>Allo</a:t>
            </a:r>
            <a:r>
              <a:rPr lang="en-US" sz="2200" dirty="0">
                <a:latin typeface="Prompt"/>
                <a:ea typeface="Prompt"/>
                <a:cs typeface="Prompt"/>
                <a:sym typeface="Prompt"/>
              </a:rPr>
              <a:t> On Web VS Excel</a:t>
            </a:r>
            <a:endParaRPr dirty="0">
              <a:solidFill>
                <a:schemeClr val="lt2"/>
              </a:solidFill>
            </a:endParaRPr>
          </a:p>
        </p:txBody>
      </p:sp>
      <p:sp>
        <p:nvSpPr>
          <p:cNvPr id="32" name="Google Shape;712;g124ff68efb9_0_0">
            <a:extLst>
              <a:ext uri="{FF2B5EF4-FFF2-40B4-BE49-F238E27FC236}">
                <a16:creationId xmlns:a16="http://schemas.microsoft.com/office/drawing/2014/main" id="{A0952F56-985E-4216-A46B-1D1AAD95CE27}"/>
              </a:ext>
            </a:extLst>
          </p:cNvPr>
          <p:cNvSpPr/>
          <p:nvPr/>
        </p:nvSpPr>
        <p:spPr>
          <a:xfrm>
            <a:off x="1986457" y="1178435"/>
            <a:ext cx="2743199"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Business User</a:t>
            </a:r>
          </a:p>
          <a:p>
            <a:pPr marL="0" lvl="0" indent="0" algn="ctr" rtl="0">
              <a:lnSpc>
                <a:spcPct val="115000"/>
              </a:lnSpc>
              <a:spcBef>
                <a:spcPts val="0"/>
              </a:spcBef>
              <a:spcAft>
                <a:spcPts val="0"/>
              </a:spcAft>
              <a:buNone/>
            </a:pPr>
            <a:endParaRPr lang="en-US" sz="1300" dirty="0"/>
          </a:p>
        </p:txBody>
      </p:sp>
      <p:sp>
        <p:nvSpPr>
          <p:cNvPr id="33" name="Google Shape;712;g124ff68efb9_0_0">
            <a:extLst>
              <a:ext uri="{FF2B5EF4-FFF2-40B4-BE49-F238E27FC236}">
                <a16:creationId xmlns:a16="http://schemas.microsoft.com/office/drawing/2014/main" id="{0771BDD7-CB72-4987-8520-16D80A973CC7}"/>
              </a:ext>
            </a:extLst>
          </p:cNvPr>
          <p:cNvSpPr/>
          <p:nvPr/>
        </p:nvSpPr>
        <p:spPr>
          <a:xfrm>
            <a:off x="2039907" y="2669850"/>
            <a:ext cx="2689750"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Data Management</a:t>
            </a:r>
          </a:p>
          <a:p>
            <a:pPr marL="0" lvl="0" indent="0" algn="ctr" rtl="0">
              <a:lnSpc>
                <a:spcPct val="115000"/>
              </a:lnSpc>
              <a:spcBef>
                <a:spcPts val="0"/>
              </a:spcBef>
              <a:spcAft>
                <a:spcPts val="0"/>
              </a:spcAft>
              <a:buNone/>
            </a:pPr>
            <a:endParaRPr lang="en-US" sz="1300" dirty="0"/>
          </a:p>
        </p:txBody>
      </p:sp>
      <p:sp>
        <p:nvSpPr>
          <p:cNvPr id="34" name="Google Shape;712;g124ff68efb9_0_0">
            <a:extLst>
              <a:ext uri="{FF2B5EF4-FFF2-40B4-BE49-F238E27FC236}">
                <a16:creationId xmlns:a16="http://schemas.microsoft.com/office/drawing/2014/main" id="{C7249D2D-416D-429E-890D-A9342E72C90F}"/>
              </a:ext>
            </a:extLst>
          </p:cNvPr>
          <p:cNvSpPr/>
          <p:nvPr/>
        </p:nvSpPr>
        <p:spPr>
          <a:xfrm>
            <a:off x="2039907" y="4905825"/>
            <a:ext cx="2689750"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Technical System &amp; PPS</a:t>
            </a:r>
          </a:p>
          <a:p>
            <a:pPr marL="0" lvl="0" indent="0" algn="ctr" rtl="0">
              <a:lnSpc>
                <a:spcPct val="115000"/>
              </a:lnSpc>
              <a:spcBef>
                <a:spcPts val="0"/>
              </a:spcBef>
              <a:spcAft>
                <a:spcPts val="0"/>
              </a:spcAft>
              <a:buNone/>
            </a:pPr>
            <a:endParaRPr lang="en-US" sz="1300" dirty="0"/>
          </a:p>
        </p:txBody>
      </p:sp>
      <p:sp>
        <p:nvSpPr>
          <p:cNvPr id="54" name="Google Shape;712;g124ff68efb9_0_0">
            <a:extLst>
              <a:ext uri="{FF2B5EF4-FFF2-40B4-BE49-F238E27FC236}">
                <a16:creationId xmlns:a16="http://schemas.microsoft.com/office/drawing/2014/main" id="{1DD5728D-526B-45B7-93AF-78F112C6764A}"/>
              </a:ext>
            </a:extLst>
          </p:cNvPr>
          <p:cNvSpPr/>
          <p:nvPr/>
        </p:nvSpPr>
        <p:spPr>
          <a:xfrm>
            <a:off x="7393854" y="1194435"/>
            <a:ext cx="2743199"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Business User</a:t>
            </a:r>
          </a:p>
          <a:p>
            <a:pPr marL="0" lvl="0" indent="0" algn="ctr" rtl="0">
              <a:lnSpc>
                <a:spcPct val="115000"/>
              </a:lnSpc>
              <a:spcBef>
                <a:spcPts val="0"/>
              </a:spcBef>
              <a:spcAft>
                <a:spcPts val="0"/>
              </a:spcAft>
              <a:buNone/>
            </a:pPr>
            <a:endParaRPr lang="en-US" sz="1300" dirty="0"/>
          </a:p>
        </p:txBody>
      </p:sp>
      <p:sp>
        <p:nvSpPr>
          <p:cNvPr id="55" name="Google Shape;712;g124ff68efb9_0_0">
            <a:extLst>
              <a:ext uri="{FF2B5EF4-FFF2-40B4-BE49-F238E27FC236}">
                <a16:creationId xmlns:a16="http://schemas.microsoft.com/office/drawing/2014/main" id="{2BD4126D-899B-423A-92BE-49C4A3185F61}"/>
              </a:ext>
            </a:extLst>
          </p:cNvPr>
          <p:cNvSpPr/>
          <p:nvPr/>
        </p:nvSpPr>
        <p:spPr>
          <a:xfrm>
            <a:off x="7393854" y="2669850"/>
            <a:ext cx="2689750"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Data Management</a:t>
            </a:r>
          </a:p>
          <a:p>
            <a:pPr marL="0" lvl="0" indent="0" algn="ctr" rtl="0">
              <a:lnSpc>
                <a:spcPct val="115000"/>
              </a:lnSpc>
              <a:spcBef>
                <a:spcPts val="0"/>
              </a:spcBef>
              <a:spcAft>
                <a:spcPts val="0"/>
              </a:spcAft>
              <a:buNone/>
            </a:pPr>
            <a:endParaRPr lang="en-US" sz="1300" dirty="0"/>
          </a:p>
        </p:txBody>
      </p:sp>
      <p:sp>
        <p:nvSpPr>
          <p:cNvPr id="56" name="Google Shape;712;g124ff68efb9_0_0">
            <a:extLst>
              <a:ext uri="{FF2B5EF4-FFF2-40B4-BE49-F238E27FC236}">
                <a16:creationId xmlns:a16="http://schemas.microsoft.com/office/drawing/2014/main" id="{FC837595-7BAE-4E8B-86EC-E35ACBAD1EE6}"/>
              </a:ext>
            </a:extLst>
          </p:cNvPr>
          <p:cNvSpPr/>
          <p:nvPr/>
        </p:nvSpPr>
        <p:spPr>
          <a:xfrm>
            <a:off x="7447303" y="4832073"/>
            <a:ext cx="2689750" cy="494700"/>
          </a:xfrm>
          <a:prstGeom prst="roundRect">
            <a:avLst>
              <a:gd name="adj" fmla="val 16667"/>
            </a:avLst>
          </a:prstGeom>
          <a:solidFill>
            <a:schemeClr val="accent6">
              <a:lumMod val="60000"/>
              <a:lumOff val="40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dirty="0">
                <a:latin typeface="Prompt" panose="00000500000000000000" pitchFamily="2" charset="-34"/>
                <a:cs typeface="Prompt" panose="00000500000000000000" pitchFamily="2" charset="-34"/>
              </a:rPr>
              <a:t>Technical System &amp; PPS</a:t>
            </a:r>
          </a:p>
          <a:p>
            <a:pPr marL="0" lvl="0" indent="0" algn="ctr" rtl="0">
              <a:lnSpc>
                <a:spcPct val="115000"/>
              </a:lnSpc>
              <a:spcBef>
                <a:spcPts val="0"/>
              </a:spcBef>
              <a:spcAft>
                <a:spcPts val="0"/>
              </a:spcAft>
              <a:buNone/>
            </a:pPr>
            <a:endParaRPr lang="en-US" sz="1300" dirty="0"/>
          </a:p>
        </p:txBody>
      </p:sp>
      <p:pic>
        <p:nvPicPr>
          <p:cNvPr id="29" name="Picture 28">
            <a:extLst>
              <a:ext uri="{FF2B5EF4-FFF2-40B4-BE49-F238E27FC236}">
                <a16:creationId xmlns:a16="http://schemas.microsoft.com/office/drawing/2014/main" id="{90D578A4-B878-45B1-90EE-A799FC88940E}"/>
              </a:ext>
            </a:extLst>
          </p:cNvPr>
          <p:cNvPicPr>
            <a:picLocks noChangeAspect="1"/>
          </p:cNvPicPr>
          <p:nvPr/>
        </p:nvPicPr>
        <p:blipFill>
          <a:blip r:embed="rId3"/>
          <a:stretch>
            <a:fillRect/>
          </a:stretch>
        </p:blipFill>
        <p:spPr>
          <a:xfrm flipH="1">
            <a:off x="1670274" y="613152"/>
            <a:ext cx="430504" cy="430504"/>
          </a:xfrm>
          <a:prstGeom prst="rect">
            <a:avLst/>
          </a:prstGeom>
        </p:spPr>
      </p:pic>
      <p:sp>
        <p:nvSpPr>
          <p:cNvPr id="78" name="Google Shape;354;g113d8db2799_0_185">
            <a:extLst>
              <a:ext uri="{FF2B5EF4-FFF2-40B4-BE49-F238E27FC236}">
                <a16:creationId xmlns:a16="http://schemas.microsoft.com/office/drawing/2014/main" id="{88BFF4F2-E9C0-4D62-9D80-9285F883B85A}"/>
              </a:ext>
            </a:extLst>
          </p:cNvPr>
          <p:cNvSpPr txBox="1">
            <a:spLocks/>
          </p:cNvSpPr>
          <p:nvPr/>
        </p:nvSpPr>
        <p:spPr>
          <a:xfrm>
            <a:off x="5659946" y="3460530"/>
            <a:ext cx="772590"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VS</a:t>
            </a:r>
          </a:p>
        </p:txBody>
      </p:sp>
      <p:pic>
        <p:nvPicPr>
          <p:cNvPr id="35" name="Graphic 34" descr="Thumbs up sign">
            <a:extLst>
              <a:ext uri="{FF2B5EF4-FFF2-40B4-BE49-F238E27FC236}">
                <a16:creationId xmlns:a16="http://schemas.microsoft.com/office/drawing/2014/main" id="{9C80606F-F179-47C3-A77D-B6ABA53578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721135" y="2879866"/>
            <a:ext cx="630967" cy="630967"/>
          </a:xfrm>
          <a:prstGeom prst="rect">
            <a:avLst/>
          </a:prstGeom>
        </p:spPr>
      </p:pic>
      <p:sp>
        <p:nvSpPr>
          <p:cNvPr id="36" name="Rectangle 35">
            <a:extLst>
              <a:ext uri="{FF2B5EF4-FFF2-40B4-BE49-F238E27FC236}">
                <a16:creationId xmlns:a16="http://schemas.microsoft.com/office/drawing/2014/main" id="{FD76708C-F7BF-4806-9F97-DDEE9C239308}"/>
              </a:ext>
            </a:extLst>
          </p:cNvPr>
          <p:cNvSpPr/>
          <p:nvPr/>
        </p:nvSpPr>
        <p:spPr>
          <a:xfrm>
            <a:off x="6809660" y="3303887"/>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717;g124ff68efb9_0_0">
            <a:extLst>
              <a:ext uri="{FF2B5EF4-FFF2-40B4-BE49-F238E27FC236}">
                <a16:creationId xmlns:a16="http://schemas.microsoft.com/office/drawing/2014/main" id="{5DC02840-2156-4720-91B9-43DE10CA4CD5}"/>
              </a:ext>
            </a:extLst>
          </p:cNvPr>
          <p:cNvSpPr txBox="1">
            <a:spLocks/>
          </p:cNvSpPr>
          <p:nvPr/>
        </p:nvSpPr>
        <p:spPr>
          <a:xfrm>
            <a:off x="6748910" y="3418587"/>
            <a:ext cx="1249781"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hard to Interface data</a:t>
            </a:r>
            <a:endParaRPr lang="en-US" sz="1400" b="0" dirty="0">
              <a:latin typeface="Prompt"/>
              <a:ea typeface="Prompt"/>
              <a:cs typeface="Prompt"/>
              <a:sym typeface="Prompt"/>
            </a:endParaRPr>
          </a:p>
        </p:txBody>
      </p:sp>
      <p:sp>
        <p:nvSpPr>
          <p:cNvPr id="50" name="Rectangle 49">
            <a:extLst>
              <a:ext uri="{FF2B5EF4-FFF2-40B4-BE49-F238E27FC236}">
                <a16:creationId xmlns:a16="http://schemas.microsoft.com/office/drawing/2014/main" id="{8F4EF15C-5DE5-4FFB-ACF2-7BA8FAD86AEB}"/>
              </a:ext>
            </a:extLst>
          </p:cNvPr>
          <p:cNvSpPr/>
          <p:nvPr/>
        </p:nvSpPr>
        <p:spPr>
          <a:xfrm>
            <a:off x="8104849" y="3299443"/>
            <a:ext cx="126089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Google Shape;717;g124ff68efb9_0_0">
            <a:extLst>
              <a:ext uri="{FF2B5EF4-FFF2-40B4-BE49-F238E27FC236}">
                <a16:creationId xmlns:a16="http://schemas.microsoft.com/office/drawing/2014/main" id="{5FC08C5E-B0AA-4778-8A86-AB59C1520A0A}"/>
              </a:ext>
            </a:extLst>
          </p:cNvPr>
          <p:cNvSpPr txBox="1">
            <a:spLocks/>
          </p:cNvSpPr>
          <p:nvPr/>
        </p:nvSpPr>
        <p:spPr>
          <a:xfrm>
            <a:off x="8025558" y="3339540"/>
            <a:ext cx="1340182" cy="5270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hard to </a:t>
            </a:r>
            <a:br>
              <a:rPr lang="en-US" sz="1200" b="0" dirty="0">
                <a:latin typeface="Prompt"/>
                <a:ea typeface="Prompt"/>
                <a:cs typeface="Prompt"/>
                <a:sym typeface="Prompt"/>
              </a:rPr>
            </a:br>
            <a:r>
              <a:rPr lang="en-US" sz="1200" b="0" dirty="0">
                <a:latin typeface="Prompt"/>
                <a:ea typeface="Prompt"/>
                <a:cs typeface="Prompt"/>
                <a:sym typeface="Prompt"/>
              </a:rPr>
              <a:t>control version &amp; history</a:t>
            </a:r>
            <a:endParaRPr lang="en-US" sz="1400" b="0" dirty="0">
              <a:latin typeface="Prompt"/>
              <a:ea typeface="Prompt"/>
              <a:cs typeface="Prompt"/>
              <a:sym typeface="Prompt"/>
            </a:endParaRPr>
          </a:p>
        </p:txBody>
      </p:sp>
      <p:sp>
        <p:nvSpPr>
          <p:cNvPr id="52" name="Rectangle 51">
            <a:extLst>
              <a:ext uri="{FF2B5EF4-FFF2-40B4-BE49-F238E27FC236}">
                <a16:creationId xmlns:a16="http://schemas.microsoft.com/office/drawing/2014/main" id="{36364BE0-2BB6-4561-86E6-B567A4151C12}"/>
              </a:ext>
            </a:extLst>
          </p:cNvPr>
          <p:cNvSpPr/>
          <p:nvPr/>
        </p:nvSpPr>
        <p:spPr>
          <a:xfrm>
            <a:off x="9639120" y="3296382"/>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Google Shape;717;g124ff68efb9_0_0">
            <a:extLst>
              <a:ext uri="{FF2B5EF4-FFF2-40B4-BE49-F238E27FC236}">
                <a16:creationId xmlns:a16="http://schemas.microsoft.com/office/drawing/2014/main" id="{6E47FCB2-9558-4D48-AAEB-882A9B170E79}"/>
              </a:ext>
            </a:extLst>
          </p:cNvPr>
          <p:cNvSpPr txBox="1">
            <a:spLocks/>
          </p:cNvSpPr>
          <p:nvPr/>
        </p:nvSpPr>
        <p:spPr>
          <a:xfrm>
            <a:off x="9578370" y="3379552"/>
            <a:ext cx="1249781"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hard to calculate data</a:t>
            </a:r>
            <a:endParaRPr lang="en-US" sz="1400" b="0" dirty="0">
              <a:latin typeface="Prompt"/>
              <a:ea typeface="Prompt"/>
              <a:cs typeface="Prompt"/>
              <a:sym typeface="Prompt"/>
            </a:endParaRPr>
          </a:p>
        </p:txBody>
      </p:sp>
      <p:sp>
        <p:nvSpPr>
          <p:cNvPr id="57" name="Rectangle 56">
            <a:extLst>
              <a:ext uri="{FF2B5EF4-FFF2-40B4-BE49-F238E27FC236}">
                <a16:creationId xmlns:a16="http://schemas.microsoft.com/office/drawing/2014/main" id="{F1582F15-E123-48D4-82D5-944ACAD978E9}"/>
              </a:ext>
            </a:extLst>
          </p:cNvPr>
          <p:cNvSpPr/>
          <p:nvPr/>
        </p:nvSpPr>
        <p:spPr>
          <a:xfrm>
            <a:off x="6810694" y="4117755"/>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717;g124ff68efb9_0_0">
            <a:extLst>
              <a:ext uri="{FF2B5EF4-FFF2-40B4-BE49-F238E27FC236}">
                <a16:creationId xmlns:a16="http://schemas.microsoft.com/office/drawing/2014/main" id="{73F4FDA8-6FC4-452C-A465-DA221D19B636}"/>
              </a:ext>
            </a:extLst>
          </p:cNvPr>
          <p:cNvSpPr txBox="1">
            <a:spLocks/>
          </p:cNvSpPr>
          <p:nvPr/>
        </p:nvSpPr>
        <p:spPr>
          <a:xfrm>
            <a:off x="6809660" y="4179905"/>
            <a:ext cx="1179555"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hard to </a:t>
            </a:r>
            <a:br>
              <a:rPr lang="en-US" sz="1200" b="0" dirty="0">
                <a:latin typeface="Prompt"/>
                <a:ea typeface="Prompt"/>
                <a:cs typeface="Prompt"/>
                <a:sym typeface="Prompt"/>
              </a:rPr>
            </a:br>
            <a:r>
              <a:rPr lang="en-US" sz="1200" b="0" dirty="0">
                <a:latin typeface="Prompt"/>
                <a:ea typeface="Prompt"/>
                <a:cs typeface="Prompt"/>
                <a:sym typeface="Prompt"/>
              </a:rPr>
              <a:t>use data</a:t>
            </a:r>
            <a:endParaRPr lang="en-US" sz="1400" b="0" dirty="0">
              <a:latin typeface="Prompt"/>
              <a:ea typeface="Prompt"/>
              <a:cs typeface="Prompt"/>
              <a:sym typeface="Prompt"/>
            </a:endParaRPr>
          </a:p>
        </p:txBody>
      </p:sp>
      <p:sp>
        <p:nvSpPr>
          <p:cNvPr id="59" name="Rectangle 58">
            <a:extLst>
              <a:ext uri="{FF2B5EF4-FFF2-40B4-BE49-F238E27FC236}">
                <a16:creationId xmlns:a16="http://schemas.microsoft.com/office/drawing/2014/main" id="{2E7653D2-752F-41A1-B4AB-0ED0E4BF9408}"/>
              </a:ext>
            </a:extLst>
          </p:cNvPr>
          <p:cNvSpPr/>
          <p:nvPr/>
        </p:nvSpPr>
        <p:spPr>
          <a:xfrm>
            <a:off x="7318680" y="1803530"/>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717;g124ff68efb9_0_0">
            <a:extLst>
              <a:ext uri="{FF2B5EF4-FFF2-40B4-BE49-F238E27FC236}">
                <a16:creationId xmlns:a16="http://schemas.microsoft.com/office/drawing/2014/main" id="{C0F7CF34-CD1E-4D76-BA93-CEBB8EB398AC}"/>
              </a:ext>
            </a:extLst>
          </p:cNvPr>
          <p:cNvSpPr txBox="1">
            <a:spLocks/>
          </p:cNvSpPr>
          <p:nvPr/>
        </p:nvSpPr>
        <p:spPr>
          <a:xfrm>
            <a:off x="7299971" y="1939250"/>
            <a:ext cx="1164330" cy="5815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Un user friendly</a:t>
            </a:r>
            <a:endParaRPr lang="en-US" sz="1400" b="0" dirty="0">
              <a:latin typeface="Prompt"/>
              <a:ea typeface="Prompt"/>
              <a:cs typeface="Prompt"/>
              <a:sym typeface="Prompt"/>
            </a:endParaRPr>
          </a:p>
        </p:txBody>
      </p:sp>
      <p:sp>
        <p:nvSpPr>
          <p:cNvPr id="61" name="Rectangle 60">
            <a:extLst>
              <a:ext uri="{FF2B5EF4-FFF2-40B4-BE49-F238E27FC236}">
                <a16:creationId xmlns:a16="http://schemas.microsoft.com/office/drawing/2014/main" id="{F39A49FF-70B9-4521-AC2B-073522F3B9AE}"/>
              </a:ext>
            </a:extLst>
          </p:cNvPr>
          <p:cNvSpPr/>
          <p:nvPr/>
        </p:nvSpPr>
        <p:spPr>
          <a:xfrm>
            <a:off x="8830165" y="1789696"/>
            <a:ext cx="1306888"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717;g124ff68efb9_0_0">
            <a:extLst>
              <a:ext uri="{FF2B5EF4-FFF2-40B4-BE49-F238E27FC236}">
                <a16:creationId xmlns:a16="http://schemas.microsoft.com/office/drawing/2014/main" id="{FCE02E6F-9918-44BC-A3D7-916403266124}"/>
              </a:ext>
            </a:extLst>
          </p:cNvPr>
          <p:cNvSpPr txBox="1">
            <a:spLocks/>
          </p:cNvSpPr>
          <p:nvPr/>
        </p:nvSpPr>
        <p:spPr>
          <a:xfrm>
            <a:off x="8830164" y="1925417"/>
            <a:ext cx="1306889" cy="5408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Can’t control version</a:t>
            </a:r>
          </a:p>
        </p:txBody>
      </p:sp>
      <p:sp>
        <p:nvSpPr>
          <p:cNvPr id="63" name="Rectangle 62">
            <a:extLst>
              <a:ext uri="{FF2B5EF4-FFF2-40B4-BE49-F238E27FC236}">
                <a16:creationId xmlns:a16="http://schemas.microsoft.com/office/drawing/2014/main" id="{B0A1169E-F6E0-4AA0-976E-AE688E464FFD}"/>
              </a:ext>
            </a:extLst>
          </p:cNvPr>
          <p:cNvSpPr/>
          <p:nvPr/>
        </p:nvSpPr>
        <p:spPr>
          <a:xfrm>
            <a:off x="6957663" y="5466089"/>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oogle Shape;717;g124ff68efb9_0_0">
            <a:extLst>
              <a:ext uri="{FF2B5EF4-FFF2-40B4-BE49-F238E27FC236}">
                <a16:creationId xmlns:a16="http://schemas.microsoft.com/office/drawing/2014/main" id="{2CC636CA-36BF-4DE1-B5D8-4DABC2004477}"/>
              </a:ext>
            </a:extLst>
          </p:cNvPr>
          <p:cNvSpPr txBox="1">
            <a:spLocks/>
          </p:cNvSpPr>
          <p:nvPr/>
        </p:nvSpPr>
        <p:spPr>
          <a:xfrm>
            <a:off x="6980054" y="5627618"/>
            <a:ext cx="1145620" cy="4821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Not good system</a:t>
            </a:r>
            <a:endParaRPr lang="en-US" sz="1400" b="0" dirty="0">
              <a:latin typeface="Prompt"/>
              <a:ea typeface="Prompt"/>
              <a:cs typeface="Prompt"/>
              <a:sym typeface="Prompt"/>
            </a:endParaRPr>
          </a:p>
        </p:txBody>
      </p:sp>
      <p:sp>
        <p:nvSpPr>
          <p:cNvPr id="65" name="Rectangle 64">
            <a:extLst>
              <a:ext uri="{FF2B5EF4-FFF2-40B4-BE49-F238E27FC236}">
                <a16:creationId xmlns:a16="http://schemas.microsoft.com/office/drawing/2014/main" id="{0EB1FAC7-F4FD-423F-8DD5-101B4F27E141}"/>
              </a:ext>
            </a:extLst>
          </p:cNvPr>
          <p:cNvSpPr/>
          <p:nvPr/>
        </p:nvSpPr>
        <p:spPr>
          <a:xfrm>
            <a:off x="2003194" y="5466089"/>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717;g124ff68efb9_0_0">
            <a:extLst>
              <a:ext uri="{FF2B5EF4-FFF2-40B4-BE49-F238E27FC236}">
                <a16:creationId xmlns:a16="http://schemas.microsoft.com/office/drawing/2014/main" id="{290BF4AE-2A72-4316-97A3-662872114EE4}"/>
              </a:ext>
            </a:extLst>
          </p:cNvPr>
          <p:cNvSpPr txBox="1">
            <a:spLocks/>
          </p:cNvSpPr>
          <p:nvPr/>
        </p:nvSpPr>
        <p:spPr>
          <a:xfrm>
            <a:off x="2025585" y="5666523"/>
            <a:ext cx="1145620" cy="44328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th-TH" sz="1200" b="0" dirty="0">
                <a:latin typeface="Prompt"/>
                <a:ea typeface="Prompt"/>
                <a:cs typeface="Prompt"/>
                <a:sym typeface="Prompt"/>
              </a:rPr>
              <a:t>ไม่ทำตาม </a:t>
            </a:r>
            <a:r>
              <a:rPr lang="en-US" sz="1200" b="0" dirty="0">
                <a:latin typeface="Prompt"/>
                <a:ea typeface="Prompt"/>
                <a:cs typeface="Prompt"/>
                <a:sym typeface="Prompt"/>
              </a:rPr>
              <a:t>PPS</a:t>
            </a:r>
            <a:endParaRPr lang="en-US" sz="1400" b="0" dirty="0">
              <a:latin typeface="Prompt"/>
              <a:ea typeface="Prompt"/>
              <a:cs typeface="Prompt"/>
              <a:sym typeface="Prompt"/>
            </a:endParaRPr>
          </a:p>
        </p:txBody>
      </p:sp>
      <p:sp>
        <p:nvSpPr>
          <p:cNvPr id="71" name="Google Shape;354;g113d8db2799_0_185">
            <a:extLst>
              <a:ext uri="{FF2B5EF4-FFF2-40B4-BE49-F238E27FC236}">
                <a16:creationId xmlns:a16="http://schemas.microsoft.com/office/drawing/2014/main" id="{B32DBABC-09DF-4365-9CD4-7AA818A7831E}"/>
              </a:ext>
            </a:extLst>
          </p:cNvPr>
          <p:cNvSpPr txBox="1">
            <a:spLocks/>
          </p:cNvSpPr>
          <p:nvPr/>
        </p:nvSpPr>
        <p:spPr>
          <a:xfrm>
            <a:off x="1261923" y="664598"/>
            <a:ext cx="4416121"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Merge </a:t>
            </a:r>
            <a:r>
              <a:rPr lang="en-US" dirty="0" err="1">
                <a:solidFill>
                  <a:srgbClr val="002060"/>
                </a:solidFill>
                <a:latin typeface="Prompt"/>
                <a:ea typeface="Prompt"/>
                <a:cs typeface="Prompt"/>
                <a:sym typeface="Prompt"/>
              </a:rPr>
              <a:t>Allo</a:t>
            </a:r>
            <a:r>
              <a:rPr lang="en-US" dirty="0">
                <a:solidFill>
                  <a:srgbClr val="002060"/>
                </a:solidFill>
                <a:latin typeface="Prompt"/>
                <a:ea typeface="Prompt"/>
                <a:cs typeface="Prompt"/>
                <a:sym typeface="Prompt"/>
              </a:rPr>
              <a:t> On Web</a:t>
            </a:r>
          </a:p>
        </p:txBody>
      </p:sp>
      <p:sp>
        <p:nvSpPr>
          <p:cNvPr id="72" name="Google Shape;354;g113d8db2799_0_185">
            <a:extLst>
              <a:ext uri="{FF2B5EF4-FFF2-40B4-BE49-F238E27FC236}">
                <a16:creationId xmlns:a16="http://schemas.microsoft.com/office/drawing/2014/main" id="{40B9295B-566C-4C52-8714-6DED7252254D}"/>
              </a:ext>
            </a:extLst>
          </p:cNvPr>
          <p:cNvSpPr txBox="1">
            <a:spLocks/>
          </p:cNvSpPr>
          <p:nvPr/>
        </p:nvSpPr>
        <p:spPr>
          <a:xfrm>
            <a:off x="6636355" y="674975"/>
            <a:ext cx="4386162"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dirty="0">
                <a:solidFill>
                  <a:srgbClr val="002060"/>
                </a:solidFill>
                <a:latin typeface="Prompt"/>
                <a:ea typeface="Prompt"/>
                <a:cs typeface="Prompt"/>
                <a:sym typeface="Prompt"/>
              </a:rPr>
              <a:t>Merge </a:t>
            </a:r>
            <a:r>
              <a:rPr lang="en-US" dirty="0" err="1">
                <a:solidFill>
                  <a:srgbClr val="002060"/>
                </a:solidFill>
                <a:latin typeface="Prompt"/>
                <a:ea typeface="Prompt"/>
                <a:cs typeface="Prompt"/>
                <a:sym typeface="Prompt"/>
              </a:rPr>
              <a:t>Allo</a:t>
            </a:r>
            <a:r>
              <a:rPr lang="en-US" dirty="0">
                <a:solidFill>
                  <a:srgbClr val="002060"/>
                </a:solidFill>
                <a:latin typeface="Prompt"/>
                <a:ea typeface="Prompt"/>
                <a:cs typeface="Prompt"/>
                <a:sym typeface="Prompt"/>
              </a:rPr>
              <a:t> On Excel</a:t>
            </a:r>
          </a:p>
        </p:txBody>
      </p:sp>
      <p:pic>
        <p:nvPicPr>
          <p:cNvPr id="74" name="pic">
            <a:extLst>
              <a:ext uri="{FF2B5EF4-FFF2-40B4-BE49-F238E27FC236}">
                <a16:creationId xmlns:a16="http://schemas.microsoft.com/office/drawing/2014/main" id="{54AACCBE-489F-4859-8A58-183CB03CE5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6993279" y="601519"/>
            <a:ext cx="430504" cy="430504"/>
          </a:xfrm>
          <a:prstGeom prst="rect">
            <a:avLst/>
          </a:prstGeom>
        </p:spPr>
      </p:pic>
      <p:sp>
        <p:nvSpPr>
          <p:cNvPr id="76" name="Rectangle 75">
            <a:extLst>
              <a:ext uri="{FF2B5EF4-FFF2-40B4-BE49-F238E27FC236}">
                <a16:creationId xmlns:a16="http://schemas.microsoft.com/office/drawing/2014/main" id="{71375466-041C-4DB7-8AC0-DD635BDE8CCD}"/>
              </a:ext>
            </a:extLst>
          </p:cNvPr>
          <p:cNvSpPr/>
          <p:nvPr/>
        </p:nvSpPr>
        <p:spPr>
          <a:xfrm>
            <a:off x="8248588" y="5478023"/>
            <a:ext cx="1145620" cy="69069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Google Shape;717;g124ff68efb9_0_0">
            <a:extLst>
              <a:ext uri="{FF2B5EF4-FFF2-40B4-BE49-F238E27FC236}">
                <a16:creationId xmlns:a16="http://schemas.microsoft.com/office/drawing/2014/main" id="{4D6AA690-B435-4084-8A58-1E3A8C24EC52}"/>
              </a:ext>
            </a:extLst>
          </p:cNvPr>
          <p:cNvSpPr txBox="1">
            <a:spLocks/>
          </p:cNvSpPr>
          <p:nvPr/>
        </p:nvSpPr>
        <p:spPr>
          <a:xfrm>
            <a:off x="8248588" y="5520904"/>
            <a:ext cx="1145620" cy="6065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new develop (model)</a:t>
            </a:r>
            <a:endParaRPr lang="en-US" sz="1400" b="0" dirty="0">
              <a:latin typeface="Prompt"/>
              <a:ea typeface="Prompt"/>
              <a:cs typeface="Prompt"/>
              <a:sym typeface="Prompt"/>
            </a:endParaRPr>
          </a:p>
        </p:txBody>
      </p:sp>
      <p:sp>
        <p:nvSpPr>
          <p:cNvPr id="80" name="Rectangle 79">
            <a:extLst>
              <a:ext uri="{FF2B5EF4-FFF2-40B4-BE49-F238E27FC236}">
                <a16:creationId xmlns:a16="http://schemas.microsoft.com/office/drawing/2014/main" id="{5CFAADDC-2B1A-4867-8C33-99230258EFBA}"/>
              </a:ext>
            </a:extLst>
          </p:cNvPr>
          <p:cNvSpPr/>
          <p:nvPr/>
        </p:nvSpPr>
        <p:spPr>
          <a:xfrm>
            <a:off x="3556706" y="5494262"/>
            <a:ext cx="1145620" cy="6223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717;g124ff68efb9_0_0">
            <a:extLst>
              <a:ext uri="{FF2B5EF4-FFF2-40B4-BE49-F238E27FC236}">
                <a16:creationId xmlns:a16="http://schemas.microsoft.com/office/drawing/2014/main" id="{5202DA70-17CE-4706-BC15-F0F3BF9CCB82}"/>
              </a:ext>
            </a:extLst>
          </p:cNvPr>
          <p:cNvSpPr txBox="1">
            <a:spLocks/>
          </p:cNvSpPr>
          <p:nvPr/>
        </p:nvSpPr>
        <p:spPr>
          <a:xfrm>
            <a:off x="3579097" y="5670210"/>
            <a:ext cx="1145620" cy="3994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Cost</a:t>
            </a:r>
            <a:endParaRPr lang="en-US" sz="1400" b="0" dirty="0">
              <a:latin typeface="Prompt"/>
              <a:ea typeface="Prompt"/>
              <a:cs typeface="Prompt"/>
              <a:sym typeface="Prompt"/>
            </a:endParaRPr>
          </a:p>
        </p:txBody>
      </p:sp>
      <p:sp>
        <p:nvSpPr>
          <p:cNvPr id="82" name="Rectangle 81">
            <a:extLst>
              <a:ext uri="{FF2B5EF4-FFF2-40B4-BE49-F238E27FC236}">
                <a16:creationId xmlns:a16="http://schemas.microsoft.com/office/drawing/2014/main" id="{3AD9F3C7-7F59-4241-B502-B1E10681F43B}"/>
              </a:ext>
            </a:extLst>
          </p:cNvPr>
          <p:cNvSpPr/>
          <p:nvPr/>
        </p:nvSpPr>
        <p:spPr>
          <a:xfrm>
            <a:off x="9511693" y="5497612"/>
            <a:ext cx="1145620" cy="6223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717;g124ff68efb9_0_0">
            <a:extLst>
              <a:ext uri="{FF2B5EF4-FFF2-40B4-BE49-F238E27FC236}">
                <a16:creationId xmlns:a16="http://schemas.microsoft.com/office/drawing/2014/main" id="{159C8575-185A-4DE5-9330-D04FED256D86}"/>
              </a:ext>
            </a:extLst>
          </p:cNvPr>
          <p:cNvSpPr txBox="1">
            <a:spLocks/>
          </p:cNvSpPr>
          <p:nvPr/>
        </p:nvSpPr>
        <p:spPr>
          <a:xfrm>
            <a:off x="9534084" y="5673560"/>
            <a:ext cx="1145620" cy="39940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200" b="0" dirty="0">
                <a:latin typeface="Prompt"/>
                <a:ea typeface="Prompt"/>
                <a:cs typeface="Prompt"/>
                <a:sym typeface="Prompt"/>
              </a:rPr>
              <a:t>Cost</a:t>
            </a:r>
            <a:endParaRPr lang="en-US" sz="1400" b="0" dirty="0">
              <a:latin typeface="Prompt"/>
              <a:ea typeface="Prompt"/>
              <a:cs typeface="Prompt"/>
              <a:sym typeface="Prompt"/>
            </a:endParaRPr>
          </a:p>
        </p:txBody>
      </p:sp>
    </p:spTree>
    <p:extLst>
      <p:ext uri="{BB962C8B-B14F-4D97-AF65-F5344CB8AC3E}">
        <p14:creationId xmlns:p14="http://schemas.microsoft.com/office/powerpoint/2010/main" val="4283757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pic>
        <p:nvPicPr>
          <p:cNvPr id="724" name="Google Shape;724;p9"/>
          <p:cNvPicPr preferRelativeResize="0"/>
          <p:nvPr/>
        </p:nvPicPr>
        <p:blipFill rotWithShape="1">
          <a:blip r:embed="rId3">
            <a:alphaModFix/>
          </a:blip>
          <a:srcRect/>
          <a:stretch/>
        </p:blipFill>
        <p:spPr>
          <a:xfrm>
            <a:off x="119328" y="2028302"/>
            <a:ext cx="5692624" cy="1625025"/>
          </a:xfrm>
          <a:prstGeom prst="rect">
            <a:avLst/>
          </a:prstGeom>
          <a:noFill/>
          <a:ln>
            <a:noFill/>
          </a:ln>
        </p:spPr>
      </p:pic>
      <p:cxnSp>
        <p:nvCxnSpPr>
          <p:cNvPr id="725" name="Google Shape;725;p9"/>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26" name="Google Shape;726;p9"/>
          <p:cNvSpPr txBox="1"/>
          <p:nvPr/>
        </p:nvSpPr>
        <p:spPr>
          <a:xfrm>
            <a:off x="6256775" y="1190125"/>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0" marR="0" lvl="0" indent="0" algn="l" rtl="0">
              <a:spcBef>
                <a:spcPts val="0"/>
              </a:spcBef>
              <a:spcAft>
                <a:spcPts val="0"/>
              </a:spcAft>
              <a:buNone/>
            </a:pPr>
            <a:r>
              <a:rPr lang="en-US" sz="1700">
                <a:solidFill>
                  <a:srgbClr val="FF0000"/>
                </a:solidFill>
                <a:latin typeface="Prompt"/>
                <a:ea typeface="Prompt"/>
                <a:cs typeface="Prompt"/>
                <a:sym typeface="Prompt"/>
              </a:rPr>
              <a:t>เพิ่มผลิตภัณฑ์ CO2 ในส่วนของข้อมูลเพื่อออกรายงาน </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Clr>
                <a:schemeClr val="dk1"/>
              </a:buClr>
              <a:buFont typeface="Arial"/>
              <a:buNone/>
            </a:pPr>
            <a:endParaRPr sz="1700">
              <a:solidFill>
                <a:srgbClr val="FF0000"/>
              </a:solidFill>
              <a:latin typeface="Prompt"/>
              <a:ea typeface="Prompt"/>
              <a:cs typeface="Prompt"/>
              <a:sym typeface="Prompt"/>
            </a:endParaRPr>
          </a:p>
        </p:txBody>
      </p:sp>
      <p:sp>
        <p:nvSpPr>
          <p:cNvPr id="727" name="Google Shape;727;p9"/>
          <p:cNvSpPr txBox="1">
            <a:spLocks noGrp="1"/>
          </p:cNvSpPr>
          <p:nvPr>
            <p:ph type="body" idx="2"/>
          </p:nvPr>
        </p:nvSpPr>
        <p:spPr>
          <a:xfrm>
            <a:off x="392950" y="1190125"/>
            <a:ext cx="5271000" cy="262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728" name="Google Shape;728;p9"/>
          <p:cNvSpPr txBox="1">
            <a:spLocks noGrp="1"/>
          </p:cNvSpPr>
          <p:nvPr>
            <p:ph type="body" idx="2"/>
          </p:nvPr>
        </p:nvSpPr>
        <p:spPr>
          <a:xfrm>
            <a:off x="327725" y="262900"/>
            <a:ext cx="9817200" cy="49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( 6 ) ทำ Merge Allo On web</a:t>
            </a:r>
            <a:endParaRPr>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734" name="Google Shape;734;g113d8db2799_0_21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cxnSp>
        <p:nvCxnSpPr>
          <p:cNvPr id="735" name="Google Shape;735;g113d8db2799_0_210"/>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36" name="Google Shape;736;g113d8db2799_0_210"/>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ทำ Outside ระบบ โดย Manual Adjust ผ่าน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737" name="Google Shape;737;g113d8db2799_0_210"/>
          <p:cNvSpPr txBox="1"/>
          <p:nvPr/>
        </p:nvSpPr>
        <p:spPr>
          <a:xfrm>
            <a:off x="6508200" y="847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Adjust Demand on Web ได้</a:t>
            </a:r>
            <a:endParaRPr sz="1700">
              <a:solidFill>
                <a:srgbClr val="FF0000"/>
              </a:solidFill>
              <a:latin typeface="Prompt"/>
              <a:ea typeface="Prompt"/>
              <a:cs typeface="Prompt"/>
              <a:sym typeface="Prompt"/>
            </a:endParaRPr>
          </a:p>
        </p:txBody>
      </p:sp>
      <p:sp>
        <p:nvSpPr>
          <p:cNvPr id="738" name="Google Shape;738;g113d8db2799_0_210"/>
          <p:cNvSpPr txBox="1">
            <a:spLocks noGrp="1"/>
          </p:cNvSpPr>
          <p:nvPr>
            <p:ph type="body" idx="2"/>
          </p:nvPr>
        </p:nvSpPr>
        <p:spPr>
          <a:xfrm>
            <a:off x="527387" y="332656"/>
            <a:ext cx="9889200" cy="360000"/>
          </a:xfrm>
          <a:prstGeom prst="rect">
            <a:avLst/>
          </a:prstGeom>
          <a:noFill/>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( 6 ) </a:t>
            </a:r>
            <a:r>
              <a:rPr lang="en-US"/>
              <a:t>ทำ Merge Allo On web</a:t>
            </a:r>
            <a:endParaRPr/>
          </a:p>
        </p:txBody>
      </p:sp>
      <p:pic>
        <p:nvPicPr>
          <p:cNvPr id="739" name="Google Shape;739;g113d8db2799_0_210"/>
          <p:cNvPicPr preferRelativeResize="0"/>
          <p:nvPr/>
        </p:nvPicPr>
        <p:blipFill>
          <a:blip r:embed="rId3">
            <a:alphaModFix/>
          </a:blip>
          <a:stretch>
            <a:fillRect/>
          </a:stretch>
        </p:blipFill>
        <p:spPr>
          <a:xfrm>
            <a:off x="729100" y="1831900"/>
            <a:ext cx="4992174" cy="4357201"/>
          </a:xfrm>
          <a:prstGeom prst="rect">
            <a:avLst/>
          </a:prstGeom>
          <a:noFill/>
          <a:ln w="9525" cap="flat" cmpd="sng">
            <a:solidFill>
              <a:schemeClr val="dk2"/>
            </a:solidFill>
            <a:prstDash val="solid"/>
            <a:round/>
            <a:headEnd type="none" w="sm" len="sm"/>
            <a:tailEnd type="none" w="sm" len="sm"/>
          </a:ln>
        </p:spPr>
      </p:pic>
      <p:pic>
        <p:nvPicPr>
          <p:cNvPr id="740" name="Google Shape;740;g113d8db2799_0_210"/>
          <p:cNvPicPr preferRelativeResize="0"/>
          <p:nvPr/>
        </p:nvPicPr>
        <p:blipFill>
          <a:blip r:embed="rId4">
            <a:alphaModFix/>
          </a:blip>
          <a:stretch>
            <a:fillRect/>
          </a:stretch>
        </p:blipFill>
        <p:spPr>
          <a:xfrm>
            <a:off x="6154050" y="2412775"/>
            <a:ext cx="5943674" cy="1985777"/>
          </a:xfrm>
          <a:prstGeom prst="rect">
            <a:avLst/>
          </a:prstGeom>
          <a:noFill/>
          <a:ln>
            <a:noFill/>
          </a:ln>
        </p:spPr>
      </p:pic>
      <p:cxnSp>
        <p:nvCxnSpPr>
          <p:cNvPr id="741" name="Google Shape;741;g113d8db2799_0_210"/>
          <p:cNvCxnSpPr>
            <a:endCxn id="742" idx="5"/>
          </p:cNvCxnSpPr>
          <p:nvPr/>
        </p:nvCxnSpPr>
        <p:spPr>
          <a:xfrm rot="10800000">
            <a:off x="9869720" y="3645326"/>
            <a:ext cx="487200" cy="1051200"/>
          </a:xfrm>
          <a:prstGeom prst="straightConnector1">
            <a:avLst/>
          </a:prstGeom>
          <a:noFill/>
          <a:ln w="28575" cap="flat" cmpd="sng">
            <a:solidFill>
              <a:srgbClr val="FF0000"/>
            </a:solidFill>
            <a:prstDash val="solid"/>
            <a:round/>
            <a:headEnd type="none" w="med" len="med"/>
            <a:tailEnd type="triangle" w="med" len="med"/>
          </a:ln>
        </p:spPr>
      </p:cxnSp>
      <p:sp>
        <p:nvSpPr>
          <p:cNvPr id="742" name="Google Shape;742;g113d8db2799_0_210"/>
          <p:cNvSpPr/>
          <p:nvPr/>
        </p:nvSpPr>
        <p:spPr>
          <a:xfrm>
            <a:off x="7708779" y="2803125"/>
            <a:ext cx="2531700" cy="986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3" name="Google Shape;743;g113d8db2799_0_210"/>
          <p:cNvCxnSpPr/>
          <p:nvPr/>
        </p:nvCxnSpPr>
        <p:spPr>
          <a:xfrm flipH="1">
            <a:off x="3979725" y="252272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744" name="Google Shape;744;g113d8db2799_0_210"/>
          <p:cNvSpPr/>
          <p:nvPr/>
        </p:nvSpPr>
        <p:spPr>
          <a:xfrm>
            <a:off x="2283500" y="2820050"/>
            <a:ext cx="1926900" cy="235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121f72b49b6_0_33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38</a:t>
            </a:fld>
            <a:endParaRPr/>
          </a:p>
        </p:txBody>
      </p:sp>
      <p:sp>
        <p:nvSpPr>
          <p:cNvPr id="751" name="Google Shape;751;g121f72b49b6_0_331"/>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752" name="Google Shape;752;g121f72b49b6_0_331"/>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753" name="Google Shape;753;g121f72b49b6_0_331"/>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754" name="Google Shape;754;g121f72b49b6_0_331"/>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755" name="Google Shape;755;g121f72b49b6_0_331"/>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756" name="Google Shape;756;g121f72b49b6_0_331"/>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757" name="Google Shape;757;g121f72b49b6_0_331"/>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758" name="Google Shape;758;g121f72b49b6_0_331"/>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759" name="Google Shape;759;g121f72b49b6_0_331"/>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760" name="Google Shape;760;g121f72b49b6_0_331"/>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761" name="Google Shape;761;g121f72b49b6_0_331"/>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762" name="Google Shape;762;g121f72b49b6_0_331"/>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763" name="Google Shape;763;g121f72b49b6_0_331"/>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764" name="Google Shape;764;g121f72b49b6_0_331"/>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765" name="Google Shape;765;g121f72b49b6_0_331"/>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766" name="Google Shape;766;g121f72b49b6_0_331"/>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767" name="Google Shape;767;g121f72b49b6_0_331"/>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768" name="Google Shape;768;g121f72b49b6_0_331"/>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769" name="Google Shape;769;g121f72b49b6_0_331"/>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770" name="Google Shape;770;g121f72b49b6_0_331"/>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771" name="Google Shape;771;g121f72b49b6_0_331"/>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772" name="Google Shape;772;g121f72b49b6_0_331"/>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773" name="Google Shape;773;g121f72b49b6_0_331"/>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774" name="Google Shape;774;g121f72b49b6_0_331"/>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775" name="Google Shape;775;g121f72b49b6_0_331"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776" name="Google Shape;776;g121f72b49b6_0_331"/>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777" name="Google Shape;777;g121f72b49b6_0_331"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778" name="Google Shape;778;g121f72b49b6_0_331"/>
          <p:cNvSpPr/>
          <p:nvPr/>
        </p:nvSpPr>
        <p:spPr>
          <a:xfrm>
            <a:off x="8221388" y="3544500"/>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113d8db2799_0_23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cxnSp>
        <p:nvCxnSpPr>
          <p:cNvPr id="785" name="Google Shape;785;g113d8db2799_0_23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86" name="Google Shape;786;g113d8db2799_0_234"/>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ระบบสร้าง Report Excel ให้ผู้ใช้งาน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787" name="Google Shape;787;g113d8db2799_0_234"/>
          <p:cNvSpPr txBox="1"/>
          <p:nvPr/>
        </p:nvSpPr>
        <p:spPr>
          <a:xfrm>
            <a:off x="6152575" y="732625"/>
            <a:ext cx="5945100" cy="2712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ระบบสามารถ </a:t>
            </a:r>
            <a:r>
              <a:rPr lang="en-US" sz="1700" b="1" i="1" u="sng">
                <a:solidFill>
                  <a:srgbClr val="980000"/>
                </a:solidFill>
                <a:latin typeface="Prompt"/>
                <a:ea typeface="Prompt"/>
                <a:cs typeface="Prompt"/>
                <a:sym typeface="Prompt"/>
              </a:rPr>
              <a:t>View Reports</a:t>
            </a:r>
            <a:r>
              <a:rPr lang="en-US" sz="1700">
                <a:solidFill>
                  <a:srgbClr val="FF0000"/>
                </a:solidFill>
                <a:latin typeface="Prompt"/>
                <a:ea typeface="Prompt"/>
                <a:cs typeface="Prompt"/>
                <a:sym typeface="Prompt"/>
              </a:rPr>
              <a:t> ผ่าน Web ได้ </a:t>
            </a:r>
            <a:r>
              <a:rPr lang="en-US" sz="1600" i="1">
                <a:solidFill>
                  <a:srgbClr val="FF0000"/>
                </a:solidFill>
                <a:latin typeface="Prompt"/>
                <a:ea typeface="Prompt"/>
                <a:cs typeface="Prompt"/>
                <a:sym typeface="Prompt"/>
              </a:rPr>
              <a:t>(25 Reports)</a:t>
            </a:r>
            <a:endParaRPr sz="1600" i="1">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a:solidFill>
                  <a:srgbClr val="FF0000"/>
                </a:solidFill>
                <a:latin typeface="Prompt"/>
                <a:ea typeface="Prompt"/>
                <a:cs typeface="Prompt"/>
                <a:sym typeface="Prompt"/>
              </a:rPr>
              <a:t>Report Etane Planning (2 Reports &amp; 2 Displays)</a:t>
            </a:r>
            <a:endParaRPr>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a:solidFill>
                  <a:srgbClr val="FF0000"/>
                </a:solidFill>
                <a:latin typeface="Prompt"/>
                <a:ea typeface="Prompt"/>
                <a:cs typeface="Prompt"/>
                <a:sym typeface="Prompt"/>
              </a:rPr>
              <a:t>Report Inform OR (3 Reports) </a:t>
            </a:r>
            <a:r>
              <a:rPr lang="en-US" b="1" i="1">
                <a:solidFill>
                  <a:srgbClr val="980000"/>
                </a:solidFill>
                <a:latin typeface="Prompt"/>
                <a:ea typeface="Prompt"/>
                <a:cs typeface="Prompt"/>
                <a:sym typeface="Prompt"/>
              </a:rPr>
              <a:t>and save data</a:t>
            </a:r>
            <a:endParaRPr b="1" i="1">
              <a:solidFill>
                <a:srgbClr val="98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a:solidFill>
                  <a:srgbClr val="FF0000"/>
                </a:solidFill>
                <a:latin typeface="Prompt"/>
                <a:ea typeface="Prompt"/>
                <a:cs typeface="Prompt"/>
                <a:sym typeface="Prompt"/>
              </a:rPr>
              <a:t>Report LPG Rolling (2 Reports &amp; 2 Displays)</a:t>
            </a:r>
            <a:endParaRPr>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a:solidFill>
                  <a:srgbClr val="FF0000"/>
                </a:solidFill>
                <a:latin typeface="Prompt"/>
                <a:ea typeface="Prompt"/>
                <a:cs typeface="Prompt"/>
                <a:sym typeface="Prompt"/>
              </a:rPr>
              <a:t>Report New Balance (8 Report &amp; 14 Displays) </a:t>
            </a:r>
            <a:r>
              <a:rPr lang="en-US" b="1" i="1">
                <a:solidFill>
                  <a:srgbClr val="980000"/>
                </a:solidFill>
                <a:latin typeface="Prompt"/>
                <a:ea typeface="Prompt"/>
                <a:cs typeface="Prompt"/>
                <a:sym typeface="Prompt"/>
              </a:rPr>
              <a:t>and save data</a:t>
            </a:r>
            <a:endParaRPr>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a:solidFill>
                  <a:srgbClr val="FF0000"/>
                </a:solidFill>
                <a:latin typeface="Prompt"/>
                <a:ea typeface="Prompt"/>
                <a:cs typeface="Prompt"/>
                <a:sym typeface="Prompt"/>
              </a:rPr>
              <a:t>Report Summary (10 Reports)</a:t>
            </a:r>
            <a:endParaRPr>
              <a:solidFill>
                <a:srgbClr val="FF0000"/>
              </a:solidFill>
              <a:latin typeface="Prompt"/>
              <a:ea typeface="Prompt"/>
              <a:cs typeface="Prompt"/>
              <a:sym typeface="Prompt"/>
            </a:endParaRPr>
          </a:p>
          <a:p>
            <a:pPr marL="0" lvl="0" indent="0" algn="l" rtl="0">
              <a:lnSpc>
                <a:spcPct val="115000"/>
              </a:lnSpc>
              <a:spcBef>
                <a:spcPts val="0"/>
              </a:spcBef>
              <a:spcAft>
                <a:spcPts val="0"/>
              </a:spcAft>
              <a:buNone/>
            </a:pPr>
            <a:r>
              <a:rPr lang="en-US" sz="1200" u="sng">
                <a:solidFill>
                  <a:schemeClr val="dk1"/>
                </a:solidFill>
                <a:latin typeface="Prompt"/>
                <a:ea typeface="Prompt"/>
                <a:cs typeface="Prompt"/>
                <a:sym typeface="Prompt"/>
              </a:rPr>
              <a:t>Note</a:t>
            </a:r>
            <a:r>
              <a:rPr lang="en-US" sz="1200">
                <a:solidFill>
                  <a:schemeClr val="dk1"/>
                </a:solidFill>
                <a:latin typeface="Prompt"/>
                <a:ea typeface="Prompt"/>
                <a:cs typeface="Prompt"/>
                <a:sym typeface="Prompt"/>
              </a:rPr>
              <a:t>.</a:t>
            </a:r>
            <a:r>
              <a:rPr lang="en-US" sz="1200">
                <a:solidFill>
                  <a:srgbClr val="0070C0"/>
                </a:solidFill>
                <a:latin typeface="Prompt"/>
                <a:ea typeface="Prompt"/>
                <a:cs typeface="Prompt"/>
                <a:sym typeface="Prompt"/>
              </a:rPr>
              <a:t> จำนวน  Report คือรายงานที่รูปแบบแตกต่างกัน </a:t>
            </a:r>
            <a:endParaRPr sz="1200">
              <a:solidFill>
                <a:srgbClr val="0070C0"/>
              </a:solidFill>
              <a:latin typeface="Prompt"/>
              <a:ea typeface="Prompt"/>
              <a:cs typeface="Prompt"/>
              <a:sym typeface="Prompt"/>
            </a:endParaRPr>
          </a:p>
          <a:p>
            <a:pPr marL="0" lvl="0" indent="0" algn="l" rtl="0">
              <a:lnSpc>
                <a:spcPct val="115000"/>
              </a:lnSpc>
              <a:spcBef>
                <a:spcPts val="0"/>
              </a:spcBef>
              <a:spcAft>
                <a:spcPts val="0"/>
              </a:spcAft>
              <a:buNone/>
            </a:pPr>
            <a:r>
              <a:rPr lang="en-US" sz="1200">
                <a:solidFill>
                  <a:srgbClr val="0070C0"/>
                </a:solidFill>
                <a:latin typeface="Prompt"/>
                <a:ea typeface="Prompt"/>
                <a:cs typeface="Prompt"/>
                <a:sym typeface="Prompt"/>
              </a:rPr>
              <a:t>        Display คือ แสดงรายงานรูปแบบเดิมซ้ำกันตามจำนวนเดือนที่ต้องกาง เช่น เดือนที่ค้นหา, เดือนค้นหา-1 , เดือนที่ค้นหา+1</a:t>
            </a:r>
            <a:endParaRPr sz="1200">
              <a:solidFill>
                <a:srgbClr val="0070C0"/>
              </a:solidFill>
              <a:latin typeface="Prompt"/>
              <a:ea typeface="Prompt"/>
              <a:cs typeface="Prompt"/>
              <a:sym typeface="Prompt"/>
            </a:endParaRPr>
          </a:p>
        </p:txBody>
      </p:sp>
      <p:sp>
        <p:nvSpPr>
          <p:cNvPr id="788" name="Google Shape;788;g113d8db2799_0_234"/>
          <p:cNvSpPr txBox="1">
            <a:spLocks noGrp="1"/>
          </p:cNvSpPr>
          <p:nvPr>
            <p:ph type="body" idx="2"/>
          </p:nvPr>
        </p:nvSpPr>
        <p:spPr>
          <a:xfrm>
            <a:off x="527387" y="332656"/>
            <a:ext cx="9889200" cy="360000"/>
          </a:xfrm>
          <a:prstGeom prst="rect">
            <a:avLst/>
          </a:prstGeom>
          <a:noFill/>
        </p:spPr>
        <p:txBody>
          <a:bodyPr spcFirstLastPara="1" wrap="square" lIns="91425" tIns="45700" rIns="91425" bIns="45700" anchor="t" anchorCtr="0">
            <a:noAutofit/>
          </a:bodyPr>
          <a:lstStyle/>
          <a:p>
            <a:pPr marL="0" lvl="0" indent="0" algn="l" rtl="0">
              <a:spcBef>
                <a:spcPts val="400"/>
              </a:spcBef>
              <a:spcAft>
                <a:spcPts val="0"/>
              </a:spcAft>
              <a:buNone/>
            </a:pPr>
            <a:r>
              <a:rPr lang="en-US"/>
              <a:t>( 7 ) การออกรายงาน (Reports)</a:t>
            </a:r>
            <a:endParaRPr/>
          </a:p>
        </p:txBody>
      </p:sp>
      <p:pic>
        <p:nvPicPr>
          <p:cNvPr id="789" name="Google Shape;789;g113d8db2799_0_234"/>
          <p:cNvPicPr preferRelativeResize="0"/>
          <p:nvPr/>
        </p:nvPicPr>
        <p:blipFill rotWithShape="1">
          <a:blip r:embed="rId3">
            <a:alphaModFix/>
          </a:blip>
          <a:srcRect t="4146" b="7452"/>
          <a:stretch/>
        </p:blipFill>
        <p:spPr>
          <a:xfrm>
            <a:off x="7344950" y="3445050"/>
            <a:ext cx="3000150" cy="2915649"/>
          </a:xfrm>
          <a:prstGeom prst="rect">
            <a:avLst/>
          </a:prstGeom>
          <a:noFill/>
          <a:ln>
            <a:noFill/>
          </a:ln>
        </p:spPr>
      </p:pic>
      <p:cxnSp>
        <p:nvCxnSpPr>
          <p:cNvPr id="790" name="Google Shape;790;g113d8db2799_0_234"/>
          <p:cNvCxnSpPr>
            <a:endCxn id="791" idx="5"/>
          </p:cNvCxnSpPr>
          <p:nvPr/>
        </p:nvCxnSpPr>
        <p:spPr>
          <a:xfrm rot="10800000">
            <a:off x="9589917" y="5529252"/>
            <a:ext cx="663300" cy="666000"/>
          </a:xfrm>
          <a:prstGeom prst="straightConnector1">
            <a:avLst/>
          </a:prstGeom>
          <a:noFill/>
          <a:ln w="28575" cap="flat" cmpd="sng">
            <a:solidFill>
              <a:srgbClr val="FF0000"/>
            </a:solidFill>
            <a:prstDash val="solid"/>
            <a:round/>
            <a:headEnd type="none" w="med" len="med"/>
            <a:tailEnd type="triangle" w="med" len="med"/>
          </a:ln>
        </p:spPr>
      </p:cxnSp>
      <p:sp>
        <p:nvSpPr>
          <p:cNvPr id="791" name="Google Shape;791;g113d8db2799_0_234"/>
          <p:cNvSpPr/>
          <p:nvPr/>
        </p:nvSpPr>
        <p:spPr>
          <a:xfrm>
            <a:off x="8438900" y="4810475"/>
            <a:ext cx="13485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2" name="Google Shape;792;g113d8db2799_0_234"/>
          <p:cNvPicPr preferRelativeResize="0"/>
          <p:nvPr/>
        </p:nvPicPr>
        <p:blipFill>
          <a:blip r:embed="rId4">
            <a:alphaModFix/>
          </a:blip>
          <a:stretch>
            <a:fillRect/>
          </a:stretch>
        </p:blipFill>
        <p:spPr>
          <a:xfrm>
            <a:off x="1517525" y="1977400"/>
            <a:ext cx="3094526" cy="4137023"/>
          </a:xfrm>
          <a:prstGeom prst="rect">
            <a:avLst/>
          </a:prstGeom>
          <a:noFill/>
          <a:ln w="9525" cap="flat" cmpd="sng">
            <a:solidFill>
              <a:schemeClr val="dk2"/>
            </a:solidFill>
            <a:prstDash val="solid"/>
            <a:round/>
            <a:headEnd type="none" w="sm" len="sm"/>
            <a:tailEnd type="none" w="sm" len="sm"/>
          </a:ln>
        </p:spPr>
      </p:pic>
      <p:cxnSp>
        <p:nvCxnSpPr>
          <p:cNvPr id="793" name="Google Shape;793;g113d8db2799_0_234"/>
          <p:cNvCxnSpPr/>
          <p:nvPr/>
        </p:nvCxnSpPr>
        <p:spPr>
          <a:xfrm flipH="1">
            <a:off x="2144475" y="2436463"/>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794" name="Google Shape;794;g113d8db2799_0_234"/>
          <p:cNvSpPr/>
          <p:nvPr/>
        </p:nvSpPr>
        <p:spPr>
          <a:xfrm>
            <a:off x="1357250" y="3203574"/>
            <a:ext cx="11010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1d5e0c625f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cxnSp>
        <p:nvCxnSpPr>
          <p:cNvPr id="105" name="Google Shape;105;g11d5e0c625f_0_0"/>
          <p:cNvCxnSpPr/>
          <p:nvPr/>
        </p:nvCxnSpPr>
        <p:spPr>
          <a:xfrm>
            <a:off x="698850" y="5197850"/>
            <a:ext cx="10794300" cy="27000"/>
          </a:xfrm>
          <a:prstGeom prst="straightConnector1">
            <a:avLst/>
          </a:prstGeom>
          <a:noFill/>
          <a:ln w="38100" cap="flat" cmpd="sng">
            <a:solidFill>
              <a:srgbClr val="0070C0"/>
            </a:solidFill>
            <a:prstDash val="solid"/>
            <a:round/>
            <a:headEnd type="none" w="med" len="med"/>
            <a:tailEnd type="triangle" w="med" len="med"/>
          </a:ln>
        </p:spPr>
      </p:cxnSp>
      <p:sp>
        <p:nvSpPr>
          <p:cNvPr id="106" name="Google Shape;106;g11d5e0c625f_0_0"/>
          <p:cNvSpPr/>
          <p:nvPr/>
        </p:nvSpPr>
        <p:spPr>
          <a:xfrm>
            <a:off x="63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11d5e0c625f_0_0"/>
          <p:cNvSpPr/>
          <p:nvPr/>
        </p:nvSpPr>
        <p:spPr>
          <a:xfrm>
            <a:off x="139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11d5e0c625f_0_0"/>
          <p:cNvSpPr/>
          <p:nvPr/>
        </p:nvSpPr>
        <p:spPr>
          <a:xfrm>
            <a:off x="215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g11d5e0c625f_0_0"/>
          <p:cNvSpPr/>
          <p:nvPr/>
        </p:nvSpPr>
        <p:spPr>
          <a:xfrm>
            <a:off x="292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11d5e0c625f_0_0"/>
          <p:cNvSpPr/>
          <p:nvPr/>
        </p:nvSpPr>
        <p:spPr>
          <a:xfrm>
            <a:off x="368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11d5e0c625f_0_0"/>
          <p:cNvSpPr/>
          <p:nvPr/>
        </p:nvSpPr>
        <p:spPr>
          <a:xfrm>
            <a:off x="444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11d5e0c625f_0_0"/>
          <p:cNvSpPr/>
          <p:nvPr/>
        </p:nvSpPr>
        <p:spPr>
          <a:xfrm>
            <a:off x="520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1d5e0c625f_0_0"/>
          <p:cNvSpPr/>
          <p:nvPr/>
        </p:nvSpPr>
        <p:spPr>
          <a:xfrm>
            <a:off x="596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11d5e0c625f_0_0"/>
          <p:cNvSpPr/>
          <p:nvPr/>
        </p:nvSpPr>
        <p:spPr>
          <a:xfrm>
            <a:off x="673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11d5e0c625f_0_0"/>
          <p:cNvSpPr/>
          <p:nvPr/>
        </p:nvSpPr>
        <p:spPr>
          <a:xfrm>
            <a:off x="749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11d5e0c625f_0_0"/>
          <p:cNvSpPr/>
          <p:nvPr/>
        </p:nvSpPr>
        <p:spPr>
          <a:xfrm>
            <a:off x="825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11d5e0c625f_0_0"/>
          <p:cNvSpPr/>
          <p:nvPr/>
        </p:nvSpPr>
        <p:spPr>
          <a:xfrm>
            <a:off x="901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11d5e0c625f_0_0"/>
          <p:cNvSpPr/>
          <p:nvPr/>
        </p:nvSpPr>
        <p:spPr>
          <a:xfrm>
            <a:off x="977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11d5e0c625f_0_0"/>
          <p:cNvSpPr/>
          <p:nvPr/>
        </p:nvSpPr>
        <p:spPr>
          <a:xfrm>
            <a:off x="110274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11d5e0c625f_0_0"/>
          <p:cNvSpPr txBox="1"/>
          <p:nvPr/>
        </p:nvSpPr>
        <p:spPr>
          <a:xfrm>
            <a:off x="42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4/21</a:t>
            </a:r>
            <a:endParaRPr i="1">
              <a:solidFill>
                <a:srgbClr val="0070C0"/>
              </a:solidFill>
              <a:latin typeface="Prompt"/>
              <a:ea typeface="Prompt"/>
              <a:cs typeface="Prompt"/>
              <a:sym typeface="Prompt"/>
            </a:endParaRPr>
          </a:p>
        </p:txBody>
      </p:sp>
      <p:sp>
        <p:nvSpPr>
          <p:cNvPr id="121" name="Google Shape;121;g11d5e0c625f_0_0"/>
          <p:cNvSpPr txBox="1"/>
          <p:nvPr/>
        </p:nvSpPr>
        <p:spPr>
          <a:xfrm>
            <a:off x="1188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5/21</a:t>
            </a:r>
            <a:endParaRPr i="1">
              <a:solidFill>
                <a:srgbClr val="0070C0"/>
              </a:solidFill>
              <a:latin typeface="Prompt"/>
              <a:ea typeface="Prompt"/>
              <a:cs typeface="Prompt"/>
              <a:sym typeface="Prompt"/>
            </a:endParaRPr>
          </a:p>
        </p:txBody>
      </p:sp>
      <p:sp>
        <p:nvSpPr>
          <p:cNvPr id="122" name="Google Shape;122;g11d5e0c625f_0_0"/>
          <p:cNvSpPr txBox="1"/>
          <p:nvPr/>
        </p:nvSpPr>
        <p:spPr>
          <a:xfrm>
            <a:off x="1950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6/21</a:t>
            </a:r>
            <a:endParaRPr i="1">
              <a:solidFill>
                <a:srgbClr val="0070C0"/>
              </a:solidFill>
              <a:latin typeface="Prompt"/>
              <a:ea typeface="Prompt"/>
              <a:cs typeface="Prompt"/>
              <a:sym typeface="Prompt"/>
            </a:endParaRPr>
          </a:p>
        </p:txBody>
      </p:sp>
      <p:sp>
        <p:nvSpPr>
          <p:cNvPr id="123" name="Google Shape;123;g11d5e0c625f_0_0"/>
          <p:cNvSpPr txBox="1"/>
          <p:nvPr/>
        </p:nvSpPr>
        <p:spPr>
          <a:xfrm>
            <a:off x="2712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7/21</a:t>
            </a:r>
            <a:endParaRPr i="1">
              <a:solidFill>
                <a:srgbClr val="0070C0"/>
              </a:solidFill>
              <a:latin typeface="Prompt"/>
              <a:ea typeface="Prompt"/>
              <a:cs typeface="Prompt"/>
              <a:sym typeface="Prompt"/>
            </a:endParaRPr>
          </a:p>
        </p:txBody>
      </p:sp>
      <p:sp>
        <p:nvSpPr>
          <p:cNvPr id="124" name="Google Shape;124;g11d5e0c625f_0_0"/>
          <p:cNvSpPr txBox="1"/>
          <p:nvPr/>
        </p:nvSpPr>
        <p:spPr>
          <a:xfrm>
            <a:off x="347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8/21</a:t>
            </a:r>
            <a:endParaRPr i="1">
              <a:solidFill>
                <a:srgbClr val="0070C0"/>
              </a:solidFill>
              <a:latin typeface="Prompt"/>
              <a:ea typeface="Prompt"/>
              <a:cs typeface="Prompt"/>
              <a:sym typeface="Prompt"/>
            </a:endParaRPr>
          </a:p>
        </p:txBody>
      </p:sp>
      <p:sp>
        <p:nvSpPr>
          <p:cNvPr id="125" name="Google Shape;125;g11d5e0c625f_0_0"/>
          <p:cNvSpPr txBox="1"/>
          <p:nvPr/>
        </p:nvSpPr>
        <p:spPr>
          <a:xfrm>
            <a:off x="423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9/21</a:t>
            </a:r>
            <a:endParaRPr i="1">
              <a:solidFill>
                <a:srgbClr val="0070C0"/>
              </a:solidFill>
              <a:latin typeface="Prompt"/>
              <a:ea typeface="Prompt"/>
              <a:cs typeface="Prompt"/>
              <a:sym typeface="Prompt"/>
            </a:endParaRPr>
          </a:p>
        </p:txBody>
      </p:sp>
      <p:sp>
        <p:nvSpPr>
          <p:cNvPr id="126" name="Google Shape;126;g11d5e0c625f_0_0"/>
          <p:cNvSpPr txBox="1"/>
          <p:nvPr/>
        </p:nvSpPr>
        <p:spPr>
          <a:xfrm>
            <a:off x="493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10/21</a:t>
            </a:r>
            <a:endParaRPr i="1">
              <a:solidFill>
                <a:srgbClr val="0070C0"/>
              </a:solidFill>
              <a:latin typeface="Prompt"/>
              <a:ea typeface="Prompt"/>
              <a:cs typeface="Prompt"/>
              <a:sym typeface="Prompt"/>
            </a:endParaRPr>
          </a:p>
        </p:txBody>
      </p:sp>
      <p:sp>
        <p:nvSpPr>
          <p:cNvPr id="127" name="Google Shape;127;g11d5e0c625f_0_0"/>
          <p:cNvSpPr txBox="1"/>
          <p:nvPr/>
        </p:nvSpPr>
        <p:spPr>
          <a:xfrm>
            <a:off x="569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11/21</a:t>
            </a:r>
            <a:endParaRPr i="1">
              <a:solidFill>
                <a:srgbClr val="0070C0"/>
              </a:solidFill>
              <a:latin typeface="Prompt"/>
              <a:ea typeface="Prompt"/>
              <a:cs typeface="Prompt"/>
              <a:sym typeface="Prompt"/>
            </a:endParaRPr>
          </a:p>
        </p:txBody>
      </p:sp>
      <p:sp>
        <p:nvSpPr>
          <p:cNvPr id="128" name="Google Shape;128;g11d5e0c625f_0_0"/>
          <p:cNvSpPr txBox="1"/>
          <p:nvPr/>
        </p:nvSpPr>
        <p:spPr>
          <a:xfrm>
            <a:off x="6455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12/21</a:t>
            </a:r>
            <a:endParaRPr i="1">
              <a:solidFill>
                <a:srgbClr val="0070C0"/>
              </a:solidFill>
              <a:latin typeface="Prompt"/>
              <a:ea typeface="Prompt"/>
              <a:cs typeface="Prompt"/>
              <a:sym typeface="Prompt"/>
            </a:endParaRPr>
          </a:p>
        </p:txBody>
      </p:sp>
      <p:sp>
        <p:nvSpPr>
          <p:cNvPr id="129" name="Google Shape;129;g11d5e0c625f_0_0"/>
          <p:cNvSpPr txBox="1"/>
          <p:nvPr/>
        </p:nvSpPr>
        <p:spPr>
          <a:xfrm>
            <a:off x="728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1/22</a:t>
            </a:r>
            <a:endParaRPr i="1">
              <a:solidFill>
                <a:srgbClr val="0070C0"/>
              </a:solidFill>
              <a:latin typeface="Prompt"/>
              <a:ea typeface="Prompt"/>
              <a:cs typeface="Prompt"/>
              <a:sym typeface="Prompt"/>
            </a:endParaRPr>
          </a:p>
        </p:txBody>
      </p:sp>
      <p:sp>
        <p:nvSpPr>
          <p:cNvPr id="130" name="Google Shape;130;g11d5e0c625f_0_0"/>
          <p:cNvSpPr txBox="1"/>
          <p:nvPr/>
        </p:nvSpPr>
        <p:spPr>
          <a:xfrm>
            <a:off x="7979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2/22</a:t>
            </a:r>
            <a:endParaRPr i="1">
              <a:solidFill>
                <a:srgbClr val="0070C0"/>
              </a:solidFill>
              <a:latin typeface="Prompt"/>
              <a:ea typeface="Prompt"/>
              <a:cs typeface="Prompt"/>
              <a:sym typeface="Prompt"/>
            </a:endParaRPr>
          </a:p>
        </p:txBody>
      </p:sp>
      <p:sp>
        <p:nvSpPr>
          <p:cNvPr id="131" name="Google Shape;131;g11d5e0c625f_0_0"/>
          <p:cNvSpPr txBox="1"/>
          <p:nvPr/>
        </p:nvSpPr>
        <p:spPr>
          <a:xfrm>
            <a:off x="874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3/22</a:t>
            </a:r>
            <a:endParaRPr i="1">
              <a:solidFill>
                <a:srgbClr val="0070C0"/>
              </a:solidFill>
              <a:latin typeface="Prompt"/>
              <a:ea typeface="Prompt"/>
              <a:cs typeface="Prompt"/>
              <a:sym typeface="Prompt"/>
            </a:endParaRPr>
          </a:p>
        </p:txBody>
      </p:sp>
      <p:sp>
        <p:nvSpPr>
          <p:cNvPr id="132" name="Google Shape;132;g11d5e0c625f_0_0"/>
          <p:cNvSpPr txBox="1"/>
          <p:nvPr/>
        </p:nvSpPr>
        <p:spPr>
          <a:xfrm>
            <a:off x="950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4/22</a:t>
            </a:r>
            <a:endParaRPr i="1">
              <a:solidFill>
                <a:srgbClr val="0070C0"/>
              </a:solidFill>
              <a:latin typeface="Prompt"/>
              <a:ea typeface="Prompt"/>
              <a:cs typeface="Prompt"/>
              <a:sym typeface="Prompt"/>
            </a:endParaRPr>
          </a:p>
        </p:txBody>
      </p:sp>
      <p:sp>
        <p:nvSpPr>
          <p:cNvPr id="133" name="Google Shape;133;g11d5e0c625f_0_0"/>
          <p:cNvSpPr txBox="1"/>
          <p:nvPr/>
        </p:nvSpPr>
        <p:spPr>
          <a:xfrm>
            <a:off x="107511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8/22</a:t>
            </a:r>
            <a:endParaRPr i="1">
              <a:solidFill>
                <a:srgbClr val="0070C0"/>
              </a:solidFill>
              <a:latin typeface="Prompt"/>
              <a:ea typeface="Prompt"/>
              <a:cs typeface="Prompt"/>
              <a:sym typeface="Prompt"/>
            </a:endParaRPr>
          </a:p>
        </p:txBody>
      </p:sp>
      <p:sp>
        <p:nvSpPr>
          <p:cNvPr id="134" name="Google Shape;134;g11d5e0c625f_0_0"/>
          <p:cNvSpPr txBox="1"/>
          <p:nvPr/>
        </p:nvSpPr>
        <p:spPr>
          <a:xfrm>
            <a:off x="10132525"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a:t>
            </a:r>
            <a:endParaRPr i="1">
              <a:solidFill>
                <a:srgbClr val="0070C0"/>
              </a:solidFill>
              <a:latin typeface="Prompt"/>
              <a:ea typeface="Prompt"/>
              <a:cs typeface="Prompt"/>
              <a:sym typeface="Prompt"/>
            </a:endParaRPr>
          </a:p>
        </p:txBody>
      </p:sp>
      <p:cxnSp>
        <p:nvCxnSpPr>
          <p:cNvPr id="135" name="Google Shape;135;g11d5e0c625f_0_0"/>
          <p:cNvCxnSpPr/>
          <p:nvPr/>
        </p:nvCxnSpPr>
        <p:spPr>
          <a:xfrm>
            <a:off x="109565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36" name="Google Shape;136;g11d5e0c625f_0_0"/>
          <p:cNvSpPr txBox="1"/>
          <p:nvPr/>
        </p:nvSpPr>
        <p:spPr>
          <a:xfrm>
            <a:off x="812150" y="4277400"/>
            <a:ext cx="567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Start</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cxnSp>
        <p:nvCxnSpPr>
          <p:cNvPr id="137" name="Google Shape;137;g11d5e0c625f_0_0"/>
          <p:cNvCxnSpPr/>
          <p:nvPr/>
        </p:nvCxnSpPr>
        <p:spPr>
          <a:xfrm>
            <a:off x="1839625" y="4049875"/>
            <a:ext cx="3600" cy="1122600"/>
          </a:xfrm>
          <a:prstGeom prst="straightConnector1">
            <a:avLst/>
          </a:prstGeom>
          <a:noFill/>
          <a:ln w="19050" cap="flat" cmpd="sng">
            <a:solidFill>
              <a:schemeClr val="accent2"/>
            </a:solidFill>
            <a:prstDash val="solid"/>
            <a:round/>
            <a:headEnd type="none" w="med" len="med"/>
            <a:tailEnd type="stealth" w="med" len="med"/>
          </a:ln>
        </p:spPr>
      </p:cxnSp>
      <p:sp>
        <p:nvSpPr>
          <p:cNvPr id="138" name="Google Shape;138;g11d5e0c625f_0_0"/>
          <p:cNvSpPr txBox="1"/>
          <p:nvPr/>
        </p:nvSpPr>
        <p:spPr>
          <a:xfrm>
            <a:off x="209450" y="767475"/>
            <a:ext cx="28968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[05/2021] </a:t>
            </a:r>
            <a:r>
              <a:rPr lang="en-US" sz="1100" b="1">
                <a:solidFill>
                  <a:srgbClr val="FF0000"/>
                </a:solidFill>
                <a:latin typeface="Prompt"/>
                <a:ea typeface="Prompt"/>
                <a:cs typeface="Prompt"/>
                <a:sym typeface="Prompt"/>
              </a:rPr>
              <a:t>(1)</a:t>
            </a:r>
            <a:endParaRPr sz="1100" b="1">
              <a:solidFill>
                <a:srgbClr val="FF0000"/>
              </a:solidFill>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เปลี่ยน Concept ที่มาของ Input จาก Import Excel ไฟล์ Cal Margin ไฟล์เดียวมาเป็นนำเข้าจากหลาย Source</a:t>
            </a:r>
            <a:endParaRPr sz="1100">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1.1 การ Import ที่ช่วยลดงานของ User เป็นการ Import ข้อมูล Raw Data ตาม Format ของ User ประกอบด้วย</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  1.1.1 Import Cost วผก. 1 file</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  1.1.2 Import Reference Price 3 files</a:t>
            </a:r>
            <a:endParaRPr sz="1100">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1.2 การ Import ข้อ 1.1 ทำให้เกิด Solution คำนวณ Full cost และ Selling Price ในระบบ </a:t>
            </a:r>
            <a:r>
              <a:rPr lang="en-US" sz="1100" b="1">
                <a:solidFill>
                  <a:srgbClr val="FF0000"/>
                </a:solidFill>
                <a:latin typeface="Prompt"/>
                <a:ea typeface="Prompt"/>
                <a:cs typeface="Prompt"/>
                <a:sym typeface="Prompt"/>
              </a:rPr>
              <a:t>(2)</a:t>
            </a:r>
            <a:endParaRPr sz="1100" b="1">
              <a:solidFill>
                <a:srgbClr val="FF0000"/>
              </a:solidFill>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1.3 พบว่ามี Input ต่างๆที่จะต้องทำเพิ่มเติม เช่น Ability, Constrain, Contract</a:t>
            </a:r>
            <a:endParaRPr sz="1100">
              <a:latin typeface="Prompt"/>
              <a:ea typeface="Prompt"/>
              <a:cs typeface="Prompt"/>
              <a:sym typeface="Prompt"/>
            </a:endParaRPr>
          </a:p>
        </p:txBody>
      </p:sp>
      <p:sp>
        <p:nvSpPr>
          <p:cNvPr id="139" name="Google Shape;139;g11d5e0c625f_0_0"/>
          <p:cNvSpPr txBox="1"/>
          <p:nvPr/>
        </p:nvSpPr>
        <p:spPr>
          <a:xfrm>
            <a:off x="209475" y="3339875"/>
            <a:ext cx="2896800" cy="6927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[05/2021] </a:t>
            </a:r>
            <a:r>
              <a:rPr lang="en-US" sz="1100" b="1">
                <a:solidFill>
                  <a:srgbClr val="FF0000"/>
                </a:solidFill>
                <a:latin typeface="Prompt"/>
                <a:ea typeface="Prompt"/>
                <a:cs typeface="Prompt"/>
                <a:sym typeface="Prompt"/>
              </a:rPr>
              <a:t>(4)</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User แจ้งว่าอยากได้ Merge Allo on Web ใน Milestone 2</a:t>
            </a:r>
            <a:endParaRPr sz="1100">
              <a:latin typeface="Prompt"/>
              <a:ea typeface="Prompt"/>
              <a:cs typeface="Prompt"/>
              <a:sym typeface="Prompt"/>
            </a:endParaRPr>
          </a:p>
        </p:txBody>
      </p:sp>
      <p:cxnSp>
        <p:nvCxnSpPr>
          <p:cNvPr id="140" name="Google Shape;140;g11d5e0c625f_0_0"/>
          <p:cNvCxnSpPr/>
          <p:nvPr/>
        </p:nvCxnSpPr>
        <p:spPr>
          <a:xfrm>
            <a:off x="238870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41" name="Google Shape;141;g11d5e0c625f_0_0"/>
          <p:cNvSpPr txBox="1"/>
          <p:nvPr/>
        </p:nvSpPr>
        <p:spPr>
          <a:xfrm>
            <a:off x="2510600" y="4107900"/>
            <a:ext cx="9711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70C0"/>
                </a:solidFill>
                <a:latin typeface="Prompt"/>
                <a:ea typeface="Prompt"/>
                <a:cs typeface="Prompt"/>
                <a:sym typeface="Prompt"/>
              </a:rPr>
              <a:t>Sign PPS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&amp;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Start Proj</a:t>
            </a:r>
            <a:endParaRPr sz="1100" b="1">
              <a:solidFill>
                <a:srgbClr val="0070C0"/>
              </a:solidFill>
              <a:latin typeface="Prompt"/>
              <a:ea typeface="Prompt"/>
              <a:cs typeface="Prompt"/>
              <a:sym typeface="Prompt"/>
            </a:endParaRPr>
          </a:p>
        </p:txBody>
      </p:sp>
      <p:cxnSp>
        <p:nvCxnSpPr>
          <p:cNvPr id="142" name="Google Shape;142;g11d5e0c625f_0_0"/>
          <p:cNvCxnSpPr/>
          <p:nvPr/>
        </p:nvCxnSpPr>
        <p:spPr>
          <a:xfrm>
            <a:off x="3477300" y="3534950"/>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43" name="Google Shape;143;g11d5e0c625f_0_0"/>
          <p:cNvSpPr txBox="1"/>
          <p:nvPr/>
        </p:nvSpPr>
        <p:spPr>
          <a:xfrm>
            <a:off x="1355875" y="415175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44" name="Google Shape;144;g11d5e0c625f_0_0"/>
          <p:cNvSpPr txBox="1"/>
          <p:nvPr/>
        </p:nvSpPr>
        <p:spPr>
          <a:xfrm>
            <a:off x="2079925" y="4388900"/>
            <a:ext cx="567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Hold</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sp>
        <p:nvSpPr>
          <p:cNvPr id="145" name="Google Shape;145;g11d5e0c625f_0_0"/>
          <p:cNvSpPr txBox="1"/>
          <p:nvPr/>
        </p:nvSpPr>
        <p:spPr>
          <a:xfrm>
            <a:off x="3251600" y="767475"/>
            <a:ext cx="2296500" cy="20472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[07/2021]</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SmartPrice System</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K.เตยแจ้ง มีข้อมูลที่ต้องการดึงจาก SmartPrice เพิ่มเติม นอกเหนือจากข้อมูล Ref.Price ดังนี้</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1.1 Reference Price (มีใน PPS)</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1.2 Volume</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1.3 Full cost</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1.4 Selling Price</a:t>
            </a:r>
            <a:endParaRPr sz="1100">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อื่นๆ ให้ทีมคำนวณสูตรตามข้อมูลใน Excel </a:t>
            </a:r>
            <a:endParaRPr sz="1100">
              <a:latin typeface="Prompt"/>
              <a:ea typeface="Prompt"/>
              <a:cs typeface="Prompt"/>
              <a:sym typeface="Prompt"/>
            </a:endParaRPr>
          </a:p>
        </p:txBody>
      </p:sp>
      <p:pic>
        <p:nvPicPr>
          <p:cNvPr id="146" name="Google Shape;146;g11d5e0c625f_0_0"/>
          <p:cNvPicPr preferRelativeResize="0"/>
          <p:nvPr/>
        </p:nvPicPr>
        <p:blipFill>
          <a:blip r:embed="rId3">
            <a:alphaModFix/>
          </a:blip>
          <a:stretch>
            <a:fillRect/>
          </a:stretch>
        </p:blipFill>
        <p:spPr>
          <a:xfrm rot="-1094884">
            <a:off x="3720178" y="4702183"/>
            <a:ext cx="285050" cy="400201"/>
          </a:xfrm>
          <a:prstGeom prst="rect">
            <a:avLst/>
          </a:prstGeom>
          <a:noFill/>
          <a:ln>
            <a:noFill/>
          </a:ln>
        </p:spPr>
      </p:pic>
      <p:pic>
        <p:nvPicPr>
          <p:cNvPr id="147" name="Google Shape;147;g11d5e0c625f_0_0"/>
          <p:cNvPicPr preferRelativeResize="0"/>
          <p:nvPr/>
        </p:nvPicPr>
        <p:blipFill>
          <a:blip r:embed="rId4">
            <a:alphaModFix/>
          </a:blip>
          <a:stretch>
            <a:fillRect/>
          </a:stretch>
        </p:blipFill>
        <p:spPr>
          <a:xfrm>
            <a:off x="2811188" y="4740925"/>
            <a:ext cx="396025" cy="396025"/>
          </a:xfrm>
          <a:prstGeom prst="rect">
            <a:avLst/>
          </a:prstGeom>
          <a:noFill/>
          <a:ln>
            <a:noFill/>
          </a:ln>
        </p:spPr>
      </p:pic>
      <p:sp>
        <p:nvSpPr>
          <p:cNvPr id="148" name="Google Shape;148;g11d5e0c625f_0_0"/>
          <p:cNvSpPr txBox="1"/>
          <p:nvPr/>
        </p:nvSpPr>
        <p:spPr>
          <a:xfrm>
            <a:off x="3477300" y="4275075"/>
            <a:ext cx="701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9900"/>
                </a:solidFill>
                <a:latin typeface="Prompt"/>
                <a:ea typeface="Prompt"/>
                <a:cs typeface="Prompt"/>
                <a:sym typeface="Prompt"/>
              </a:rPr>
              <a:t>1st</a:t>
            </a:r>
            <a:endParaRPr sz="1100" b="1">
              <a:solidFill>
                <a:srgbClr val="FF9900"/>
              </a:solidFill>
              <a:latin typeface="Prompt"/>
              <a:ea typeface="Prompt"/>
              <a:cs typeface="Prompt"/>
              <a:sym typeface="Prompt"/>
            </a:endParaRPr>
          </a:p>
          <a:p>
            <a:pPr marL="0" lvl="0" indent="0" algn="ctr" rtl="0">
              <a:spcBef>
                <a:spcPts val="0"/>
              </a:spcBef>
              <a:spcAft>
                <a:spcPts val="0"/>
              </a:spcAft>
              <a:buNone/>
            </a:pPr>
            <a:r>
              <a:rPr lang="en-US" sz="1100" b="1">
                <a:solidFill>
                  <a:srgbClr val="FF9900"/>
                </a:solidFill>
                <a:latin typeface="Prompt"/>
                <a:ea typeface="Prompt"/>
                <a:cs typeface="Prompt"/>
                <a:sym typeface="Prompt"/>
              </a:rPr>
              <a:t>Target </a:t>
            </a:r>
            <a:endParaRPr sz="1100" b="1">
              <a:solidFill>
                <a:srgbClr val="FF9900"/>
              </a:solidFill>
              <a:latin typeface="Prompt"/>
              <a:ea typeface="Prompt"/>
              <a:cs typeface="Prompt"/>
              <a:sym typeface="Prompt"/>
            </a:endParaRPr>
          </a:p>
        </p:txBody>
      </p:sp>
      <p:cxnSp>
        <p:nvCxnSpPr>
          <p:cNvPr id="149" name="Google Shape;149;g11d5e0c625f_0_0"/>
          <p:cNvCxnSpPr/>
          <p:nvPr/>
        </p:nvCxnSpPr>
        <p:spPr>
          <a:xfrm>
            <a:off x="4288400" y="3533763"/>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50" name="Google Shape;150;g11d5e0c625f_0_0"/>
          <p:cNvSpPr txBox="1"/>
          <p:nvPr/>
        </p:nvSpPr>
        <p:spPr>
          <a:xfrm>
            <a:off x="3369225" y="3987450"/>
            <a:ext cx="10764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pic>
        <p:nvPicPr>
          <p:cNvPr id="151" name="Google Shape;151;g11d5e0c625f_0_0"/>
          <p:cNvPicPr preferRelativeResize="0"/>
          <p:nvPr/>
        </p:nvPicPr>
        <p:blipFill rotWithShape="1">
          <a:blip r:embed="rId5">
            <a:alphaModFix/>
          </a:blip>
          <a:srcRect l="6913" t="7227" r="6446" b="15307"/>
          <a:stretch/>
        </p:blipFill>
        <p:spPr>
          <a:xfrm>
            <a:off x="5009075" y="4527570"/>
            <a:ext cx="567000" cy="547498"/>
          </a:xfrm>
          <a:prstGeom prst="rect">
            <a:avLst/>
          </a:prstGeom>
          <a:noFill/>
          <a:ln>
            <a:noFill/>
          </a:ln>
        </p:spPr>
      </p:pic>
      <p:sp>
        <p:nvSpPr>
          <p:cNvPr id="152" name="Google Shape;152;g11d5e0c625f_0_0"/>
          <p:cNvSpPr txBox="1"/>
          <p:nvPr/>
        </p:nvSpPr>
        <p:spPr>
          <a:xfrm>
            <a:off x="4633925" y="4074788"/>
            <a:ext cx="1194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1</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28 Oct 2021</a:t>
            </a:r>
            <a:endParaRPr sz="1100" b="1">
              <a:solidFill>
                <a:srgbClr val="F1C232"/>
              </a:solidFill>
              <a:latin typeface="Prompt"/>
              <a:ea typeface="Prompt"/>
              <a:cs typeface="Prompt"/>
              <a:sym typeface="Prompt"/>
            </a:endParaRPr>
          </a:p>
        </p:txBody>
      </p:sp>
      <p:pic>
        <p:nvPicPr>
          <p:cNvPr id="153" name="Google Shape;153;g11d5e0c625f_0_0"/>
          <p:cNvPicPr preferRelativeResize="0"/>
          <p:nvPr/>
        </p:nvPicPr>
        <p:blipFill rotWithShape="1">
          <a:blip r:embed="rId5">
            <a:alphaModFix/>
          </a:blip>
          <a:srcRect l="6913" t="7227" r="6446" b="15307"/>
          <a:stretch/>
        </p:blipFill>
        <p:spPr>
          <a:xfrm>
            <a:off x="9301100" y="4527570"/>
            <a:ext cx="567000" cy="547498"/>
          </a:xfrm>
          <a:prstGeom prst="rect">
            <a:avLst/>
          </a:prstGeom>
          <a:noFill/>
          <a:ln>
            <a:noFill/>
          </a:ln>
        </p:spPr>
      </p:pic>
      <p:sp>
        <p:nvSpPr>
          <p:cNvPr id="154" name="Google Shape;154;g11d5e0c625f_0_0"/>
          <p:cNvSpPr txBox="1"/>
          <p:nvPr/>
        </p:nvSpPr>
        <p:spPr>
          <a:xfrm>
            <a:off x="8987150" y="3880700"/>
            <a:ext cx="1194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2</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(Go Live)</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25 Mar 2022</a:t>
            </a:r>
            <a:endParaRPr sz="1100" b="1">
              <a:solidFill>
                <a:srgbClr val="F1C232"/>
              </a:solidFill>
              <a:latin typeface="Prompt"/>
              <a:ea typeface="Prompt"/>
              <a:cs typeface="Prompt"/>
              <a:sym typeface="Prompt"/>
            </a:endParaRPr>
          </a:p>
        </p:txBody>
      </p:sp>
      <p:sp>
        <p:nvSpPr>
          <p:cNvPr id="155" name="Google Shape;155;g11d5e0c625f_0_0"/>
          <p:cNvSpPr txBox="1"/>
          <p:nvPr/>
        </p:nvSpPr>
        <p:spPr>
          <a:xfrm>
            <a:off x="5693450" y="762050"/>
            <a:ext cx="22965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[10/2021] </a:t>
            </a:r>
            <a:r>
              <a:rPr lang="en-US" sz="1100" b="1">
                <a:solidFill>
                  <a:srgbClr val="FF0000"/>
                </a:solidFill>
                <a:latin typeface="Prompt"/>
                <a:ea typeface="Prompt"/>
                <a:cs typeface="Prompt"/>
                <a:sym typeface="Prompt"/>
              </a:rPr>
              <a:t>(3)</a:t>
            </a:r>
            <a:endParaRPr sz="1100" b="1">
              <a:solidFill>
                <a:srgbClr val="FF0000"/>
              </a:solidFill>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K.อู๋ comment เรื่องสูตรการคำนวณที่ Fix ตาม Excel ไม่ Flexible ส่งผลให้เพิ่ม</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Contract ใช้สำหรับ Config สูตร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Product </a:t>
            </a:r>
            <a:r>
              <a:rPr lang="en-US" sz="1100">
                <a:solidFill>
                  <a:schemeClr val="dk1"/>
                </a:solidFill>
                <a:latin typeface="Prompt"/>
                <a:ea typeface="Prompt"/>
                <a:cs typeface="Prompt"/>
                <a:sym typeface="Prompt"/>
              </a:rPr>
              <a:t>ใช้สำหรับ Config สูตร Full cost</a:t>
            </a:r>
            <a:endParaRPr sz="1100">
              <a:solidFill>
                <a:schemeClr val="dk1"/>
              </a:solidFill>
              <a:latin typeface="Prompt"/>
              <a:ea typeface="Prompt"/>
              <a:cs typeface="Prompt"/>
              <a:sym typeface="Prompt"/>
            </a:endParaRPr>
          </a:p>
          <a:p>
            <a:pPr marL="285750" lvl="0" indent="-165100" algn="l" rtl="0">
              <a:spcBef>
                <a:spcPts val="0"/>
              </a:spcBef>
              <a:spcAft>
                <a:spcPts val="0"/>
              </a:spcAft>
              <a:buClr>
                <a:schemeClr val="dk1"/>
              </a:buClr>
              <a:buSzPts val="800"/>
              <a:buFont typeface="Prompt"/>
              <a:buChar char="●"/>
            </a:pPr>
            <a:r>
              <a:rPr lang="en-US" sz="1100">
                <a:solidFill>
                  <a:schemeClr val="dk1"/>
                </a:solidFill>
                <a:latin typeface="Prompt"/>
                <a:ea typeface="Prompt"/>
                <a:cs typeface="Prompt"/>
                <a:sym typeface="Prompt"/>
              </a:rPr>
              <a:t>เพิ่มการคำนวณ Full cost</a:t>
            </a:r>
            <a:endParaRPr sz="1100">
              <a:solidFill>
                <a:schemeClr val="dk1"/>
              </a:solidFill>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เพิ่มการคำนวณ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Summary</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ฝั่ง Model เงื่อนไขการ Optimize NGL การจ่าย Export ปีละ 1 ลำ จากเดิมคิดเป็นเดือนละ 1 ลำ</a:t>
            </a:r>
            <a:endParaRPr sz="1100">
              <a:latin typeface="Prompt"/>
              <a:ea typeface="Prompt"/>
              <a:cs typeface="Prompt"/>
              <a:sym typeface="Prompt"/>
            </a:endParaRPr>
          </a:p>
        </p:txBody>
      </p:sp>
      <p:sp>
        <p:nvSpPr>
          <p:cNvPr id="156" name="Google Shape;156;g11d5e0c625f_0_0"/>
          <p:cNvSpPr/>
          <p:nvPr/>
        </p:nvSpPr>
        <p:spPr>
          <a:xfrm>
            <a:off x="10833925" y="952125"/>
            <a:ext cx="148800" cy="148800"/>
          </a:xfrm>
          <a:prstGeom prst="ellipse">
            <a:avLst/>
          </a:prstGeom>
          <a:solidFill>
            <a:srgbClr val="D9EAD3"/>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11d5e0c625f_0_0"/>
          <p:cNvSpPr txBox="1"/>
          <p:nvPr/>
        </p:nvSpPr>
        <p:spPr>
          <a:xfrm>
            <a:off x="10952775" y="85717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ดำเนินการแล้ว</a:t>
            </a:r>
            <a:endParaRPr sz="1000" i="1">
              <a:latin typeface="Prompt"/>
              <a:ea typeface="Prompt"/>
              <a:cs typeface="Prompt"/>
              <a:sym typeface="Prompt"/>
            </a:endParaRPr>
          </a:p>
        </p:txBody>
      </p:sp>
      <p:sp>
        <p:nvSpPr>
          <p:cNvPr id="158" name="Google Shape;158;g11d5e0c625f_0_0"/>
          <p:cNvSpPr/>
          <p:nvPr/>
        </p:nvSpPr>
        <p:spPr>
          <a:xfrm>
            <a:off x="10833925" y="1271000"/>
            <a:ext cx="148800" cy="1488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1d5e0c625f_0_0"/>
          <p:cNvSpPr txBox="1"/>
          <p:nvPr/>
        </p:nvSpPr>
        <p:spPr>
          <a:xfrm>
            <a:off x="10952775" y="11760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ยังไม่ดำเนินการ</a:t>
            </a:r>
            <a:endParaRPr sz="1000" i="1">
              <a:latin typeface="Prompt"/>
              <a:ea typeface="Prompt"/>
              <a:cs typeface="Prompt"/>
              <a:sym typeface="Prompt"/>
            </a:endParaRPr>
          </a:p>
        </p:txBody>
      </p:sp>
      <p:cxnSp>
        <p:nvCxnSpPr>
          <p:cNvPr id="160" name="Google Shape;160;g11d5e0c625f_0_0"/>
          <p:cNvCxnSpPr/>
          <p:nvPr/>
        </p:nvCxnSpPr>
        <p:spPr>
          <a:xfrm flipH="1">
            <a:off x="5781100" y="3341750"/>
            <a:ext cx="600" cy="1795200"/>
          </a:xfrm>
          <a:prstGeom prst="straightConnector1">
            <a:avLst/>
          </a:prstGeom>
          <a:noFill/>
          <a:ln w="19050" cap="flat" cmpd="sng">
            <a:solidFill>
              <a:schemeClr val="accent2"/>
            </a:solidFill>
            <a:prstDash val="solid"/>
            <a:round/>
            <a:headEnd type="none" w="med" len="med"/>
            <a:tailEnd type="stealth" w="med" len="med"/>
          </a:ln>
        </p:spPr>
      </p:cxnSp>
      <p:sp>
        <p:nvSpPr>
          <p:cNvPr id="161" name="Google Shape;161;g11d5e0c625f_0_0"/>
          <p:cNvSpPr txBox="1"/>
          <p:nvPr/>
        </p:nvSpPr>
        <p:spPr>
          <a:xfrm>
            <a:off x="3251600" y="2844088"/>
            <a:ext cx="2296500" cy="10314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[08/2021] - MODEL</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พบว่าจะต้องใช้เงื่อนไข Ability Daily ในการ Optimize</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พบเงื่อนไขการ Optimize แบบมี Tier </a:t>
            </a:r>
            <a:endParaRPr sz="1100">
              <a:latin typeface="Prompt"/>
              <a:ea typeface="Prompt"/>
              <a:cs typeface="Prompt"/>
              <a:sym typeface="Prompt"/>
            </a:endParaRPr>
          </a:p>
        </p:txBody>
      </p:sp>
      <p:sp>
        <p:nvSpPr>
          <p:cNvPr id="162" name="Google Shape;162;g11d5e0c625f_0_0"/>
          <p:cNvSpPr txBox="1"/>
          <p:nvPr/>
        </p:nvSpPr>
        <p:spPr>
          <a:xfrm>
            <a:off x="5610450" y="373860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63" name="Google Shape;163;g11d5e0c625f_0_0"/>
          <p:cNvSpPr txBox="1"/>
          <p:nvPr/>
        </p:nvSpPr>
        <p:spPr>
          <a:xfrm>
            <a:off x="8135300" y="2124350"/>
            <a:ext cx="2296500" cy="12006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[12/2021 - 03/2022]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BA, SA Get Req and Create SRS </a:t>
            </a:r>
            <a:endParaRPr sz="1100">
              <a:latin typeface="Prompt"/>
              <a:ea typeface="Prompt"/>
              <a:cs typeface="Prompt"/>
              <a:sym typeface="Prompt"/>
            </a:endParaRPr>
          </a:p>
          <a:p>
            <a:pPr marL="0" lvl="0" indent="0" algn="l" rtl="0">
              <a:spcBef>
                <a:spcPts val="0"/>
              </a:spcBef>
              <a:spcAft>
                <a:spcPts val="0"/>
              </a:spcAft>
              <a:buNone/>
            </a:pPr>
            <a:endParaRPr sz="1100">
              <a:latin typeface="Prompt"/>
              <a:ea typeface="Prompt"/>
              <a:cs typeface="Prompt"/>
              <a:sym typeface="Prompt"/>
            </a:endParaRPr>
          </a:p>
          <a:p>
            <a:pPr marL="0" lvl="0" indent="0" algn="l" rtl="0">
              <a:spcBef>
                <a:spcPts val="0"/>
              </a:spcBef>
              <a:spcAft>
                <a:spcPts val="0"/>
              </a:spcAft>
              <a:buNone/>
            </a:pPr>
            <a:r>
              <a:rPr lang="en-US" sz="1100" b="1">
                <a:latin typeface="Prompt"/>
                <a:ea typeface="Prompt"/>
                <a:cs typeface="Prompt"/>
                <a:sym typeface="Prompt"/>
              </a:rPr>
              <a:t>[17/03/2022]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Confirmed SRS</a:t>
            </a:r>
            <a:endParaRPr sz="1100">
              <a:latin typeface="Prompt"/>
              <a:ea typeface="Prompt"/>
              <a:cs typeface="Prompt"/>
              <a:sym typeface="Prompt"/>
            </a:endParaRPr>
          </a:p>
        </p:txBody>
      </p:sp>
      <p:cxnSp>
        <p:nvCxnSpPr>
          <p:cNvPr id="164" name="Google Shape;164;g11d5e0c625f_0_0"/>
          <p:cNvCxnSpPr/>
          <p:nvPr/>
        </p:nvCxnSpPr>
        <p:spPr>
          <a:xfrm>
            <a:off x="8582850" y="3314175"/>
            <a:ext cx="13800" cy="1724700"/>
          </a:xfrm>
          <a:prstGeom prst="straightConnector1">
            <a:avLst/>
          </a:prstGeom>
          <a:noFill/>
          <a:ln w="19050" cap="flat" cmpd="sng">
            <a:solidFill>
              <a:srgbClr val="00B050"/>
            </a:solidFill>
            <a:prstDash val="solid"/>
            <a:round/>
            <a:headEnd type="none" w="med" len="med"/>
            <a:tailEnd type="none" w="med" len="med"/>
          </a:ln>
        </p:spPr>
      </p:cxnSp>
      <p:cxnSp>
        <p:nvCxnSpPr>
          <p:cNvPr id="165" name="Google Shape;165;g11d5e0c625f_0_0"/>
          <p:cNvCxnSpPr/>
          <p:nvPr/>
        </p:nvCxnSpPr>
        <p:spPr>
          <a:xfrm>
            <a:off x="6739875" y="5025225"/>
            <a:ext cx="2444400" cy="0"/>
          </a:xfrm>
          <a:prstGeom prst="straightConnector1">
            <a:avLst/>
          </a:prstGeom>
          <a:noFill/>
          <a:ln w="19050" cap="flat" cmpd="sng">
            <a:solidFill>
              <a:srgbClr val="00B050"/>
            </a:solidFill>
            <a:prstDash val="solid"/>
            <a:round/>
            <a:headEnd type="none" w="med" len="med"/>
            <a:tailEnd type="stealth" w="med" len="med"/>
          </a:ln>
        </p:spPr>
      </p:cxnSp>
      <p:pic>
        <p:nvPicPr>
          <p:cNvPr id="166" name="Google Shape;166;g11d5e0c625f_0_0"/>
          <p:cNvPicPr preferRelativeResize="0"/>
          <p:nvPr/>
        </p:nvPicPr>
        <p:blipFill>
          <a:blip r:embed="rId6">
            <a:alphaModFix/>
          </a:blip>
          <a:stretch>
            <a:fillRect/>
          </a:stretch>
        </p:blipFill>
        <p:spPr>
          <a:xfrm>
            <a:off x="10840250" y="4539725"/>
            <a:ext cx="523200" cy="523200"/>
          </a:xfrm>
          <a:prstGeom prst="rect">
            <a:avLst/>
          </a:prstGeom>
          <a:noFill/>
          <a:ln>
            <a:noFill/>
          </a:ln>
        </p:spPr>
      </p:pic>
      <p:sp>
        <p:nvSpPr>
          <p:cNvPr id="167" name="Google Shape;167;g11d5e0c625f_0_0"/>
          <p:cNvSpPr txBox="1"/>
          <p:nvPr/>
        </p:nvSpPr>
        <p:spPr>
          <a:xfrm>
            <a:off x="10400450" y="3915050"/>
            <a:ext cx="14028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0000"/>
                </a:solidFill>
                <a:latin typeface="Prompt"/>
                <a:ea typeface="Prompt"/>
                <a:cs typeface="Prompt"/>
                <a:sym typeface="Prompt"/>
              </a:rPr>
              <a:t>New MileStone 2</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(Go Live)</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CR</a:t>
            </a:r>
            <a:endParaRPr sz="1100" b="1">
              <a:solidFill>
                <a:srgbClr val="FF0000"/>
              </a:solidFill>
              <a:latin typeface="Prompt"/>
              <a:ea typeface="Prompt"/>
              <a:cs typeface="Prompt"/>
              <a:sym typeface="Prompt"/>
            </a:endParaRPr>
          </a:p>
        </p:txBody>
      </p:sp>
      <p:cxnSp>
        <p:nvCxnSpPr>
          <p:cNvPr id="168" name="Google Shape;168;g11d5e0c625f_0_0"/>
          <p:cNvCxnSpPr/>
          <p:nvPr/>
        </p:nvCxnSpPr>
        <p:spPr>
          <a:xfrm rot="10800000" flipH="1">
            <a:off x="6049425" y="4775750"/>
            <a:ext cx="2283000" cy="900"/>
          </a:xfrm>
          <a:prstGeom prst="straightConnector1">
            <a:avLst/>
          </a:prstGeom>
          <a:noFill/>
          <a:ln w="19050" cap="flat" cmpd="sng">
            <a:solidFill>
              <a:schemeClr val="accent2"/>
            </a:solidFill>
            <a:prstDash val="solid"/>
            <a:round/>
            <a:headEnd type="none" w="med" len="med"/>
            <a:tailEnd type="stealth" w="med" len="med"/>
          </a:ln>
        </p:spPr>
      </p:cxnSp>
      <p:sp>
        <p:nvSpPr>
          <p:cNvPr id="169" name="Google Shape;169;g11d5e0c625f_0_0"/>
          <p:cNvSpPr txBox="1"/>
          <p:nvPr/>
        </p:nvSpPr>
        <p:spPr>
          <a:xfrm>
            <a:off x="6745200" y="3828738"/>
            <a:ext cx="1592400" cy="6927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[11/2021 - 03/2022]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เคลียร์ CR002 12 ข้อ ก่อนดำเนินการ SRS </a:t>
            </a:r>
            <a:endParaRPr sz="1100">
              <a:latin typeface="Prompt"/>
              <a:ea typeface="Prompt"/>
              <a:cs typeface="Prompt"/>
              <a:sym typeface="Prompt"/>
            </a:endParaRPr>
          </a:p>
        </p:txBody>
      </p:sp>
      <p:cxnSp>
        <p:nvCxnSpPr>
          <p:cNvPr id="170" name="Google Shape;170;g11d5e0c625f_0_0"/>
          <p:cNvCxnSpPr>
            <a:stCxn id="169" idx="2"/>
          </p:cNvCxnSpPr>
          <p:nvPr/>
        </p:nvCxnSpPr>
        <p:spPr>
          <a:xfrm>
            <a:off x="7541400" y="4521438"/>
            <a:ext cx="6600" cy="2679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123e0bea475_0_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40</a:t>
            </a:fld>
            <a:endParaRPr/>
          </a:p>
        </p:txBody>
      </p:sp>
      <p:pic>
        <p:nvPicPr>
          <p:cNvPr id="801" name="Google Shape;801;g123e0bea475_0_9"/>
          <p:cNvPicPr preferRelativeResize="0"/>
          <p:nvPr/>
        </p:nvPicPr>
        <p:blipFill>
          <a:blip r:embed="rId3">
            <a:alphaModFix/>
          </a:blip>
          <a:stretch>
            <a:fillRect/>
          </a:stretch>
        </p:blipFill>
        <p:spPr>
          <a:xfrm>
            <a:off x="657100" y="213175"/>
            <a:ext cx="11225930" cy="643164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06"/>
        <p:cNvGrpSpPr/>
        <p:nvPr/>
      </p:nvGrpSpPr>
      <p:grpSpPr>
        <a:xfrm>
          <a:off x="0" y="0"/>
          <a:ext cx="0" cy="0"/>
          <a:chOff x="0" y="0"/>
          <a:chExt cx="0" cy="0"/>
        </a:xfrm>
      </p:grpSpPr>
      <p:sp>
        <p:nvSpPr>
          <p:cNvPr id="807" name="Google Shape;807;g120cfb981d5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graphicFrame>
        <p:nvGraphicFramePr>
          <p:cNvPr id="808" name="Google Shape;808;g120cfb981d5_0_0"/>
          <p:cNvGraphicFramePr/>
          <p:nvPr/>
        </p:nvGraphicFramePr>
        <p:xfrm>
          <a:off x="251363" y="87225"/>
          <a:ext cx="3000000" cy="3000000"/>
        </p:xfrm>
        <a:graphic>
          <a:graphicData uri="http://schemas.openxmlformats.org/drawingml/2006/table">
            <a:tbl>
              <a:tblPr>
                <a:noFill/>
                <a:tableStyleId>{F0A88BB4-8B9F-4ADC-89CD-E151A919272C}</a:tableStyleId>
              </a:tblPr>
              <a:tblGrid>
                <a:gridCol w="1504925">
                  <a:extLst>
                    <a:ext uri="{9D8B030D-6E8A-4147-A177-3AD203B41FA5}">
                      <a16:colId xmlns:a16="http://schemas.microsoft.com/office/drawing/2014/main" val="20000"/>
                    </a:ext>
                  </a:extLst>
                </a:gridCol>
                <a:gridCol w="393800">
                  <a:extLst>
                    <a:ext uri="{9D8B030D-6E8A-4147-A177-3AD203B41FA5}">
                      <a16:colId xmlns:a16="http://schemas.microsoft.com/office/drawing/2014/main" val="20001"/>
                    </a:ext>
                  </a:extLst>
                </a:gridCol>
                <a:gridCol w="2715050">
                  <a:extLst>
                    <a:ext uri="{9D8B030D-6E8A-4147-A177-3AD203B41FA5}">
                      <a16:colId xmlns:a16="http://schemas.microsoft.com/office/drawing/2014/main" val="20002"/>
                    </a:ext>
                  </a:extLst>
                </a:gridCol>
                <a:gridCol w="3578125">
                  <a:extLst>
                    <a:ext uri="{9D8B030D-6E8A-4147-A177-3AD203B41FA5}">
                      <a16:colId xmlns:a16="http://schemas.microsoft.com/office/drawing/2014/main" val="20003"/>
                    </a:ext>
                  </a:extLst>
                </a:gridCol>
                <a:gridCol w="2918100">
                  <a:extLst>
                    <a:ext uri="{9D8B030D-6E8A-4147-A177-3AD203B41FA5}">
                      <a16:colId xmlns:a16="http://schemas.microsoft.com/office/drawing/2014/main" val="20004"/>
                    </a:ext>
                  </a:extLst>
                </a:gridCol>
                <a:gridCol w="457225">
                  <a:extLst>
                    <a:ext uri="{9D8B030D-6E8A-4147-A177-3AD203B41FA5}">
                      <a16:colId xmlns:a16="http://schemas.microsoft.com/office/drawing/2014/main" val="20005"/>
                    </a:ext>
                  </a:extLst>
                </a:gridCol>
              </a:tblGrid>
              <a:tr h="260650">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Topic</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PPS</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New</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MD</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926900">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4 เตรียมข้อมูลเพื่อออกรายงาน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latin typeface="Calibri"/>
                          <a:ea typeface="Calibri"/>
                          <a:cs typeface="Calibri"/>
                          <a:sym typeface="Calibri"/>
                        </a:rPr>
                        <a:t>4.0</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4 เตรียมข้อมูลเพื่อออกรายงาน (Data preparation for reports)</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ทำ Outside ระบบ โดย Manual Adjust ผ่าน Excel </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●สามารถ Adjust Demand on Web ได้</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69</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1025">
                <a:tc>
                  <a:txBody>
                    <a:bodyPr/>
                    <a:lstStyle/>
                    <a:p>
                      <a:pPr marL="0" lvl="0" indent="0" algn="ctr" rtl="0">
                        <a:lnSpc>
                          <a:spcPct val="115000"/>
                        </a:lnSpc>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latin typeface="Calibri"/>
                          <a:ea typeface="Calibri"/>
                          <a:cs typeface="Calibri"/>
                          <a:sym typeface="Calibri"/>
                        </a:rPr>
                        <a:t>4.1</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ข้อมูลเพิ่มเติม CO2</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ส่วนเตรียมข้อมูลเพื่อออกรายงาน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เพิ่มผลิตภัณฑ์ CO2 ในส่วนของข้อมูลเพื่อออกรายงาน</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5575">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5 การออกรายงาน </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5 การออกรายงาน (Reports)</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ระบบสร้าง Report Excel ให้ผู้ใช้งาน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●ระบบสามารถ View Reports ผ่าน Web ได้ </a:t>
                      </a:r>
                      <a:r>
                        <a:rPr lang="en-US" sz="1100" i="1">
                          <a:solidFill>
                            <a:srgbClr val="FF0000"/>
                          </a:solidFill>
                          <a:latin typeface="Calibri"/>
                          <a:ea typeface="Calibri"/>
                          <a:cs typeface="Calibri"/>
                          <a:sym typeface="Calibri"/>
                        </a:rPr>
                        <a:t>(25 Reports)</a:t>
                      </a:r>
                      <a:endParaRPr sz="1100" i="1">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Etane Planning (4 Reports -&gt; 16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Inform OR (3 Reports -&gt; 12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LPG Rolling (2 Reports -&gt; 10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New Balance (5 Reports -&gt; 52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Summary (10 Reports -&gt; 25 Manday)</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115</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4725">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gridSpan="3">
                  <a:txBody>
                    <a:bodyPr/>
                    <a:lstStyle/>
                    <a:p>
                      <a:pPr marL="457200" lvl="0" indent="-228600" algn="r" rtl="0">
                        <a:lnSpc>
                          <a:spcPct val="115000"/>
                        </a:lnSpc>
                        <a:spcBef>
                          <a:spcPts val="0"/>
                        </a:spcBef>
                        <a:spcAft>
                          <a:spcPts val="0"/>
                        </a:spcAft>
                        <a:buNone/>
                      </a:pPr>
                      <a:r>
                        <a:rPr lang="en-US" sz="1000" b="1">
                          <a:latin typeface="Calibri"/>
                          <a:ea typeface="Calibri"/>
                          <a:cs typeface="Calibri"/>
                          <a:sym typeface="Calibri"/>
                        </a:rPr>
                        <a:t>Total        </a:t>
                      </a: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000" b="1">
                          <a:solidFill>
                            <a:srgbClr val="FF0000"/>
                          </a:solidFill>
                          <a:latin typeface="Calibri"/>
                          <a:ea typeface="Calibri"/>
                          <a:cs typeface="Calibri"/>
                          <a:sym typeface="Calibri"/>
                        </a:rPr>
                        <a:t>190</a:t>
                      </a:r>
                      <a:endParaRPr sz="10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809" name="Google Shape;809;g120cfb981d5_0_0"/>
          <p:cNvSpPr/>
          <p:nvPr/>
        </p:nvSpPr>
        <p:spPr>
          <a:xfrm>
            <a:off x="11818600" y="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121f72b49b6_0_13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42</a:t>
            </a:fld>
            <a:endParaRPr/>
          </a:p>
        </p:txBody>
      </p:sp>
      <p:sp>
        <p:nvSpPr>
          <p:cNvPr id="816" name="Google Shape;816;g121f72b49b6_0_139"/>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817" name="Google Shape;817;g121f72b49b6_0_139"/>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818" name="Google Shape;818;g121f72b49b6_0_139"/>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819" name="Google Shape;819;g121f72b49b6_0_139"/>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820" name="Google Shape;820;g121f72b49b6_0_139"/>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821" name="Google Shape;821;g121f72b49b6_0_139"/>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822" name="Google Shape;822;g121f72b49b6_0_139"/>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823" name="Google Shape;823;g121f72b49b6_0_139"/>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824" name="Google Shape;824;g121f72b49b6_0_139"/>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825" name="Google Shape;825;g121f72b49b6_0_139"/>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826" name="Google Shape;826;g121f72b49b6_0_139"/>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827" name="Google Shape;827;g121f72b49b6_0_139"/>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828" name="Google Shape;828;g121f72b49b6_0_139"/>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829" name="Google Shape;829;g121f72b49b6_0_139"/>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830" name="Google Shape;830;g121f72b49b6_0_139"/>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831" name="Google Shape;831;g121f72b49b6_0_139"/>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832" name="Google Shape;832;g121f72b49b6_0_139"/>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833" name="Google Shape;833;g121f72b49b6_0_139"/>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834" name="Google Shape;834;g121f72b49b6_0_139"/>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835" name="Google Shape;835;g121f72b49b6_0_139"/>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836" name="Google Shape;836;g121f72b49b6_0_139"/>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837" name="Google Shape;837;g121f72b49b6_0_139"/>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838" name="Google Shape;838;g121f72b49b6_0_139"/>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839" name="Google Shape;839;g121f72b49b6_0_139"/>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840" name="Google Shape;840;g121f72b49b6_0_139"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841" name="Google Shape;841;g121f72b49b6_0_139"/>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842" name="Google Shape;842;g121f72b49b6_0_139"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47"/>
        <p:cNvGrpSpPr/>
        <p:nvPr/>
      </p:nvGrpSpPr>
      <p:grpSpPr>
        <a:xfrm>
          <a:off x="0" y="0"/>
          <a:ext cx="0" cy="0"/>
          <a:chOff x="0" y="0"/>
          <a:chExt cx="0" cy="0"/>
        </a:xfrm>
      </p:grpSpPr>
      <p:sp>
        <p:nvSpPr>
          <p:cNvPr id="848" name="Google Shape;848;g121f72b49b6_0_8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43</a:t>
            </a:fld>
            <a:endParaRPr/>
          </a:p>
        </p:txBody>
      </p:sp>
      <p:sp>
        <p:nvSpPr>
          <p:cNvPr id="849" name="Google Shape;849;g121f72b49b6_0_88"/>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850" name="Google Shape;850;g121f72b49b6_0_88"/>
          <p:cNvSpPr/>
          <p:nvPr/>
        </p:nvSpPr>
        <p:spPr>
          <a:xfrm>
            <a:off x="10320850" y="1313425"/>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851" name="Google Shape;851;g121f72b49b6_0_88"/>
          <p:cNvSpPr/>
          <p:nvPr/>
        </p:nvSpPr>
        <p:spPr>
          <a:xfrm>
            <a:off x="30770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852" name="Google Shape;852;g121f72b49b6_0_88"/>
          <p:cNvSpPr/>
          <p:nvPr/>
        </p:nvSpPr>
        <p:spPr>
          <a:xfrm>
            <a:off x="4297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853" name="Google Shape;853;g121f72b49b6_0_88"/>
          <p:cNvSpPr/>
          <p:nvPr/>
        </p:nvSpPr>
        <p:spPr>
          <a:xfrm>
            <a:off x="2296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854" name="Google Shape;854;g121f72b49b6_0_88"/>
          <p:cNvSpPr/>
          <p:nvPr/>
        </p:nvSpPr>
        <p:spPr>
          <a:xfrm>
            <a:off x="63086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855" name="Google Shape;855;g121f72b49b6_0_88"/>
          <p:cNvSpPr/>
          <p:nvPr/>
        </p:nvSpPr>
        <p:spPr>
          <a:xfrm>
            <a:off x="8314738"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856" name="Google Shape;856;g121f72b49b6_0_88"/>
          <p:cNvSpPr/>
          <p:nvPr/>
        </p:nvSpPr>
        <p:spPr>
          <a:xfrm>
            <a:off x="103208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857" name="Google Shape;857;g121f72b49b6_0_88"/>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858" name="Google Shape;858;g121f72b49b6_0_88"/>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859" name="Google Shape;859;g121f72b49b6_0_88"/>
          <p:cNvSpPr/>
          <p:nvPr/>
        </p:nvSpPr>
        <p:spPr>
          <a:xfrm>
            <a:off x="943175" y="38574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860" name="Google Shape;860;g121f72b49b6_0_88"/>
          <p:cNvSpPr/>
          <p:nvPr/>
        </p:nvSpPr>
        <p:spPr>
          <a:xfrm>
            <a:off x="2955388" y="38574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861" name="Google Shape;861;g121f72b49b6_0_88"/>
          <p:cNvSpPr/>
          <p:nvPr/>
        </p:nvSpPr>
        <p:spPr>
          <a:xfrm>
            <a:off x="4955363" y="38574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862" name="Google Shape;862;g121f72b49b6_0_88"/>
          <p:cNvSpPr/>
          <p:nvPr/>
        </p:nvSpPr>
        <p:spPr>
          <a:xfrm>
            <a:off x="6958913" y="38574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863" name="Google Shape;863;g121f72b49b6_0_88"/>
          <p:cNvSpPr/>
          <p:nvPr/>
        </p:nvSpPr>
        <p:spPr>
          <a:xfrm>
            <a:off x="8967550" y="38574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864" name="Google Shape;864;g121f72b49b6_0_88"/>
          <p:cNvSpPr/>
          <p:nvPr/>
        </p:nvSpPr>
        <p:spPr>
          <a:xfrm>
            <a:off x="10973650" y="38574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865" name="Google Shape;865;g121f72b49b6_0_88"/>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866" name="Google Shape;866;g121f72b49b6_0_88"/>
          <p:cNvSpPr/>
          <p:nvPr/>
        </p:nvSpPr>
        <p:spPr>
          <a:xfrm>
            <a:off x="107059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867" name="Google Shape;867;g121f72b49b6_0_88"/>
          <p:cNvSpPr/>
          <p:nvPr/>
        </p:nvSpPr>
        <p:spPr>
          <a:xfrm>
            <a:off x="692754"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868" name="Google Shape;868;g121f72b49b6_0_88"/>
          <p:cNvSpPr/>
          <p:nvPr/>
        </p:nvSpPr>
        <p:spPr>
          <a:xfrm>
            <a:off x="2681529"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869" name="Google Shape;869;g121f72b49b6_0_88"/>
          <p:cNvSpPr/>
          <p:nvPr/>
        </p:nvSpPr>
        <p:spPr>
          <a:xfrm>
            <a:off x="4682529"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870" name="Google Shape;870;g121f72b49b6_0_88"/>
          <p:cNvSpPr/>
          <p:nvPr/>
        </p:nvSpPr>
        <p:spPr>
          <a:xfrm>
            <a:off x="66937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871" name="Google Shape;871;g121f72b49b6_0_88"/>
          <p:cNvSpPr/>
          <p:nvPr/>
        </p:nvSpPr>
        <p:spPr>
          <a:xfrm>
            <a:off x="8699791"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872" name="Google Shape;872;g121f72b49b6_0_88"/>
          <p:cNvSpPr/>
          <p:nvPr/>
        </p:nvSpPr>
        <p:spPr>
          <a:xfrm>
            <a:off x="107059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873" name="Google Shape;873;g121f72b49b6_0_88"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874" name="Google Shape;874;g121f72b49b6_0_88"/>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875" name="Google Shape;875;g121f72b49b6_0_88" title="Chart"/>
          <p:cNvPicPr preferRelativeResize="0"/>
          <p:nvPr/>
        </p:nvPicPr>
        <p:blipFill>
          <a:blip r:embed="rId4">
            <a:alphaModFix/>
          </a:blip>
          <a:stretch>
            <a:fillRect/>
          </a:stretch>
        </p:blipFill>
        <p:spPr>
          <a:xfrm>
            <a:off x="5348383" y="1773954"/>
            <a:ext cx="3185142" cy="19694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g11ada8d26bd_0_12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44</a:t>
            </a:fld>
            <a:endParaRPr/>
          </a:p>
        </p:txBody>
      </p:sp>
      <p:sp>
        <p:nvSpPr>
          <p:cNvPr id="882" name="Google Shape;882;g11ada8d26bd_0_120"/>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883" name="Google Shape;883;g11ada8d26bd_0_120"/>
          <p:cNvSpPr/>
          <p:nvPr/>
        </p:nvSpPr>
        <p:spPr>
          <a:xfrm>
            <a:off x="10320850" y="1313425"/>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884" name="Google Shape;884;g11ada8d26bd_0_120"/>
          <p:cNvSpPr/>
          <p:nvPr/>
        </p:nvSpPr>
        <p:spPr>
          <a:xfrm>
            <a:off x="30770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885" name="Google Shape;885;g11ada8d26bd_0_120"/>
          <p:cNvSpPr/>
          <p:nvPr/>
        </p:nvSpPr>
        <p:spPr>
          <a:xfrm>
            <a:off x="4297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886" name="Google Shape;886;g11ada8d26bd_0_120"/>
          <p:cNvSpPr/>
          <p:nvPr/>
        </p:nvSpPr>
        <p:spPr>
          <a:xfrm>
            <a:off x="2296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887" name="Google Shape;887;g11ada8d26bd_0_120"/>
          <p:cNvSpPr/>
          <p:nvPr/>
        </p:nvSpPr>
        <p:spPr>
          <a:xfrm>
            <a:off x="63086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888" name="Google Shape;888;g11ada8d26bd_0_120"/>
          <p:cNvSpPr/>
          <p:nvPr/>
        </p:nvSpPr>
        <p:spPr>
          <a:xfrm>
            <a:off x="8314738"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889" name="Google Shape;889;g11ada8d26bd_0_120"/>
          <p:cNvSpPr/>
          <p:nvPr/>
        </p:nvSpPr>
        <p:spPr>
          <a:xfrm>
            <a:off x="103208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890" name="Google Shape;890;g11ada8d26bd_0_120"/>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891" name="Google Shape;891;g11ada8d26bd_0_120"/>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892" name="Google Shape;892;g11ada8d26bd_0_120"/>
          <p:cNvSpPr/>
          <p:nvPr/>
        </p:nvSpPr>
        <p:spPr>
          <a:xfrm>
            <a:off x="943175" y="38574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893" name="Google Shape;893;g11ada8d26bd_0_120"/>
          <p:cNvSpPr/>
          <p:nvPr/>
        </p:nvSpPr>
        <p:spPr>
          <a:xfrm>
            <a:off x="2955388" y="38574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894" name="Google Shape;894;g11ada8d26bd_0_120"/>
          <p:cNvSpPr/>
          <p:nvPr/>
        </p:nvSpPr>
        <p:spPr>
          <a:xfrm>
            <a:off x="4955363" y="38574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895" name="Google Shape;895;g11ada8d26bd_0_120"/>
          <p:cNvSpPr/>
          <p:nvPr/>
        </p:nvSpPr>
        <p:spPr>
          <a:xfrm>
            <a:off x="6958913" y="38574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896" name="Google Shape;896;g11ada8d26bd_0_120"/>
          <p:cNvSpPr/>
          <p:nvPr/>
        </p:nvSpPr>
        <p:spPr>
          <a:xfrm>
            <a:off x="8967550" y="38574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897" name="Google Shape;897;g11ada8d26bd_0_120"/>
          <p:cNvSpPr/>
          <p:nvPr/>
        </p:nvSpPr>
        <p:spPr>
          <a:xfrm>
            <a:off x="10973650" y="38574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898" name="Google Shape;898;g11ada8d26bd_0_120"/>
          <p:cNvSpPr/>
          <p:nvPr/>
        </p:nvSpPr>
        <p:spPr>
          <a:xfrm>
            <a:off x="86998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200</a:t>
            </a:r>
            <a:endParaRPr/>
          </a:p>
        </p:txBody>
      </p:sp>
      <p:sp>
        <p:nvSpPr>
          <p:cNvPr id="899" name="Google Shape;899;g11ada8d26bd_0_120"/>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52</a:t>
            </a:r>
            <a:endParaRPr/>
          </a:p>
        </p:txBody>
      </p:sp>
      <p:sp>
        <p:nvSpPr>
          <p:cNvPr id="900" name="Google Shape;900;g11ada8d26bd_0_120"/>
          <p:cNvSpPr/>
          <p:nvPr/>
        </p:nvSpPr>
        <p:spPr>
          <a:xfrm>
            <a:off x="69275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115</a:t>
            </a:r>
            <a:endParaRPr/>
          </a:p>
        </p:txBody>
      </p:sp>
      <p:sp>
        <p:nvSpPr>
          <p:cNvPr id="901" name="Google Shape;901;g11ada8d26bd_0_120"/>
          <p:cNvSpPr/>
          <p:nvPr/>
        </p:nvSpPr>
        <p:spPr>
          <a:xfrm>
            <a:off x="2681529"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53</a:t>
            </a:r>
            <a:endParaRPr/>
          </a:p>
        </p:txBody>
      </p:sp>
      <p:sp>
        <p:nvSpPr>
          <p:cNvPr id="902" name="Google Shape;902;g11ada8d26bd_0_120"/>
          <p:cNvSpPr/>
          <p:nvPr/>
        </p:nvSpPr>
        <p:spPr>
          <a:xfrm>
            <a:off x="4682529"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903" name="Google Shape;903;g11ada8d26bd_0_120"/>
          <p:cNvSpPr/>
          <p:nvPr/>
        </p:nvSpPr>
        <p:spPr>
          <a:xfrm>
            <a:off x="66937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904" name="Google Shape;904;g11ada8d26bd_0_120"/>
          <p:cNvSpPr/>
          <p:nvPr/>
        </p:nvSpPr>
        <p:spPr>
          <a:xfrm>
            <a:off x="8699791"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905" name="Google Shape;905;g11ada8d26bd_0_120"/>
          <p:cNvSpPr/>
          <p:nvPr/>
        </p:nvSpPr>
        <p:spPr>
          <a:xfrm>
            <a:off x="107059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906" name="Google Shape;906;g11ada8d26bd_0_120" title="Chart"/>
          <p:cNvPicPr preferRelativeResize="0"/>
          <p:nvPr/>
        </p:nvPicPr>
        <p:blipFill>
          <a:blip r:embed="rId3">
            <a:alphaModFix/>
          </a:blip>
          <a:stretch>
            <a:fillRect/>
          </a:stretch>
        </p:blipFill>
        <p:spPr>
          <a:xfrm>
            <a:off x="72175" y="239325"/>
            <a:ext cx="5538849" cy="3424866"/>
          </a:xfrm>
          <a:prstGeom prst="rect">
            <a:avLst/>
          </a:prstGeom>
          <a:noFill/>
          <a:ln>
            <a:noFill/>
          </a:ln>
        </p:spPr>
      </p:pic>
      <p:sp>
        <p:nvSpPr>
          <p:cNvPr id="907" name="Google Shape;907;g11ada8d26bd_0_120"/>
          <p:cNvSpPr txBox="1"/>
          <p:nvPr/>
        </p:nvSpPr>
        <p:spPr>
          <a:xfrm>
            <a:off x="2377338" y="1643963"/>
            <a:ext cx="928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i="1">
                <a:solidFill>
                  <a:srgbClr val="0070C0"/>
                </a:solidFill>
                <a:latin typeface="Prompt"/>
                <a:ea typeface="Prompt"/>
                <a:cs typeface="Prompt"/>
                <a:sym typeface="Prompt"/>
              </a:rPr>
              <a:t>555 Manday</a:t>
            </a:r>
            <a:endParaRPr b="1" i="1">
              <a:solidFill>
                <a:srgbClr val="0070C0"/>
              </a:solidFill>
              <a:latin typeface="Prompt"/>
              <a:ea typeface="Prompt"/>
              <a:cs typeface="Prompt"/>
              <a:sym typeface="Prompt"/>
            </a:endParaRPr>
          </a:p>
        </p:txBody>
      </p:sp>
      <p:sp>
        <p:nvSpPr>
          <p:cNvPr id="908" name="Google Shape;908;g11ada8d26bd_0_120"/>
          <p:cNvSpPr txBox="1"/>
          <p:nvPr/>
        </p:nvSpPr>
        <p:spPr>
          <a:xfrm>
            <a:off x="5797825" y="1037700"/>
            <a:ext cx="2330100" cy="2495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None/>
            </a:pPr>
            <a:r>
              <a:rPr lang="en-US" sz="1100" b="1">
                <a:solidFill>
                  <a:schemeClr val="dk1"/>
                </a:solidFill>
                <a:latin typeface="Prompt"/>
                <a:ea typeface="Prompt"/>
                <a:cs typeface="Prompt"/>
                <a:sym typeface="Prompt"/>
              </a:rPr>
              <a:t>ประเด็นที่พบ</a:t>
            </a:r>
            <a:endParaRPr sz="1100" b="1">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[1,2,3,4,5,6]</a:t>
            </a: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[1,2,3,4]</a:t>
            </a:r>
            <a:r>
              <a:rPr lang="en-US" sz="1100">
                <a:solidFill>
                  <a:schemeClr val="dk1"/>
                </a:solidFill>
                <a:latin typeface="Prompt"/>
                <a:ea typeface="Prompt"/>
                <a:cs typeface="Prompt"/>
                <a:sym typeface="Prompt"/>
              </a:rPr>
              <a:t> ขณะที่พบไม่ได้แจ้ง User เรื่อง Effort </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[2] </a:t>
            </a:r>
            <a:r>
              <a:rPr lang="en-US" sz="1100">
                <a:solidFill>
                  <a:schemeClr val="dk1"/>
                </a:solidFill>
                <a:latin typeface="Prompt"/>
                <a:ea typeface="Prompt"/>
                <a:cs typeface="Prompt"/>
                <a:sym typeface="Prompt"/>
              </a:rPr>
              <a:t>มีบางส่วน ประเมินผลกระทบจาก CR2</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[3] </a:t>
            </a:r>
            <a:r>
              <a:rPr lang="en-US" sz="1100">
                <a:solidFill>
                  <a:schemeClr val="dk1"/>
                </a:solidFill>
                <a:latin typeface="Prompt"/>
                <a:ea typeface="Prompt"/>
                <a:cs typeface="Prompt"/>
                <a:sym typeface="Prompt"/>
              </a:rPr>
              <a:t>มีรายละเอียดประเมินใน CR2</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[4,5] </a:t>
            </a:r>
            <a:r>
              <a:rPr lang="en-US" sz="1100">
                <a:solidFill>
                  <a:schemeClr val="dk1"/>
                </a:solidFill>
                <a:latin typeface="Prompt"/>
                <a:ea typeface="Prompt"/>
                <a:cs typeface="Prompt"/>
                <a:sym typeface="Prompt"/>
              </a:rPr>
              <a:t>ขณะพบไม่ได้แจ้งว่าเป็น Out of scope</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[7]</a:t>
            </a:r>
            <a:r>
              <a:rPr lang="en-US" sz="1100">
                <a:solidFill>
                  <a:schemeClr val="dk1"/>
                </a:solidFill>
                <a:latin typeface="Prompt"/>
                <a:ea typeface="Prompt"/>
                <a:cs typeface="Prompt"/>
                <a:sym typeface="Prompt"/>
              </a:rPr>
              <a:t> มีในเอกสาร PPS แต่มีการเพิ่ม feature</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[6,8]</a:t>
            </a:r>
            <a:r>
              <a:rPr lang="en-US" sz="1100">
                <a:solidFill>
                  <a:schemeClr val="dk1"/>
                </a:solidFill>
                <a:latin typeface="Prompt"/>
                <a:ea typeface="Prompt"/>
                <a:cs typeface="Prompt"/>
                <a:sym typeface="Prompt"/>
              </a:rPr>
              <a:t> ประเมินผิดพลาด</a:t>
            </a:r>
            <a:endParaRPr sz="1100">
              <a:solidFill>
                <a:schemeClr val="dk1"/>
              </a:solidFill>
              <a:latin typeface="Prompt"/>
              <a:ea typeface="Prompt"/>
              <a:cs typeface="Prompt"/>
              <a:sym typeface="Promp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g11ada8d26b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45</a:t>
            </a:fld>
            <a:endParaRPr/>
          </a:p>
        </p:txBody>
      </p:sp>
      <p:sp>
        <p:nvSpPr>
          <p:cNvPr id="915" name="Google Shape;915;g11ada8d26bd_0_0"/>
          <p:cNvSpPr/>
          <p:nvPr/>
        </p:nvSpPr>
        <p:spPr>
          <a:xfrm>
            <a:off x="160675" y="3578075"/>
            <a:ext cx="1892400" cy="26700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916" name="Google Shape;916;g11ada8d26bd_0_0"/>
          <p:cNvSpPr/>
          <p:nvPr/>
        </p:nvSpPr>
        <p:spPr>
          <a:xfrm>
            <a:off x="21563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การคำนวณ Full Cost, Selling Price, Margin Per Unit , Inventory</a:t>
            </a:r>
            <a:endParaRPr sz="900" b="1">
              <a:solidFill>
                <a:schemeClr val="dk1"/>
              </a:solidFill>
              <a:latin typeface="Prompt"/>
              <a:ea typeface="Prompt"/>
              <a:cs typeface="Prompt"/>
              <a:sym typeface="Prompt"/>
            </a:endParaRPr>
          </a:p>
        </p:txBody>
      </p:sp>
      <p:sp>
        <p:nvSpPr>
          <p:cNvPr id="917" name="Google Shape;917;g11ada8d26bd_0_0"/>
          <p:cNvSpPr/>
          <p:nvPr/>
        </p:nvSpPr>
        <p:spPr>
          <a:xfrm>
            <a:off x="415197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เมนู Contract, Product</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900" b="1">
              <a:solidFill>
                <a:schemeClr val="dk1"/>
              </a:solidFill>
              <a:latin typeface="Prompt"/>
              <a:ea typeface="Prompt"/>
              <a:cs typeface="Prompt"/>
              <a:sym typeface="Prompt"/>
            </a:endParaRPr>
          </a:p>
        </p:txBody>
      </p:sp>
      <p:sp>
        <p:nvSpPr>
          <p:cNvPr id="918" name="Google Shape;918;g11ada8d26bd_0_0"/>
          <p:cNvSpPr/>
          <p:nvPr/>
        </p:nvSpPr>
        <p:spPr>
          <a:xfrm>
            <a:off x="61476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เดิมทำผ่าน Excel</a:t>
            </a:r>
            <a:endParaRPr sz="900">
              <a:solidFill>
                <a:schemeClr val="dk1"/>
              </a:solidFill>
              <a:latin typeface="Prompt"/>
              <a:ea typeface="Prompt"/>
              <a:cs typeface="Prompt"/>
              <a:sym typeface="Prompt"/>
            </a:endParaRPr>
          </a:p>
        </p:txBody>
      </p:sp>
      <p:sp>
        <p:nvSpPr>
          <p:cNvPr id="919" name="Google Shape;919;g11ada8d26bd_0_0"/>
          <p:cNvSpPr/>
          <p:nvPr/>
        </p:nvSpPr>
        <p:spPr>
          <a:xfrm>
            <a:off x="814327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20 Report ย่อย</a:t>
            </a:r>
            <a:endParaRPr sz="900" b="1">
              <a:solidFill>
                <a:schemeClr val="dk1"/>
              </a:solidFill>
              <a:latin typeface="Prompt"/>
              <a:ea typeface="Prompt"/>
              <a:cs typeface="Prompt"/>
              <a:sym typeface="Prompt"/>
            </a:endParaRPr>
          </a:p>
        </p:txBody>
      </p:sp>
      <p:sp>
        <p:nvSpPr>
          <p:cNvPr id="920" name="Google Shape;920;g11ada8d26bd_0_0"/>
          <p:cNvSpPr/>
          <p:nvPr/>
        </p:nvSpPr>
        <p:spPr>
          <a:xfrm>
            <a:off x="101389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System , Login</a:t>
            </a:r>
            <a:endParaRPr sz="900" b="1">
              <a:solidFill>
                <a:schemeClr val="dk1"/>
              </a:solidFill>
              <a:latin typeface="Prompt"/>
              <a:ea typeface="Prompt"/>
              <a:cs typeface="Prompt"/>
              <a:sym typeface="Prompt"/>
            </a:endParaRPr>
          </a:p>
        </p:txBody>
      </p:sp>
      <p:sp>
        <p:nvSpPr>
          <p:cNvPr id="921" name="Google Shape;921;g11ada8d26bd_0_0"/>
          <p:cNvSpPr/>
          <p:nvPr/>
        </p:nvSpPr>
        <p:spPr>
          <a:xfrm>
            <a:off x="338825"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Prompt"/>
                <a:ea typeface="Prompt"/>
                <a:cs typeface="Prompt"/>
                <a:sym typeface="Prompt"/>
              </a:rPr>
              <a:t>PTT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68.5</a:t>
            </a:r>
            <a:endParaRPr sz="1100" b="1">
              <a:latin typeface="Prompt"/>
              <a:ea typeface="Prompt"/>
              <a:cs typeface="Prompt"/>
              <a:sym typeface="Prompt"/>
            </a:endParaRPr>
          </a:p>
        </p:txBody>
      </p:sp>
      <p:sp>
        <p:nvSpPr>
          <p:cNvPr id="922" name="Google Shape;922;g11ada8d26bd_0_0"/>
          <p:cNvSpPr/>
          <p:nvPr/>
        </p:nvSpPr>
        <p:spPr>
          <a:xfrm>
            <a:off x="1168900"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68.5</a:t>
            </a:r>
            <a:endParaRPr sz="1300"/>
          </a:p>
        </p:txBody>
      </p:sp>
      <p:sp>
        <p:nvSpPr>
          <p:cNvPr id="923" name="Google Shape;923;g11ada8d26bd_0_0"/>
          <p:cNvSpPr/>
          <p:nvPr/>
        </p:nvSpPr>
        <p:spPr>
          <a:xfrm>
            <a:off x="1168900"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137</a:t>
            </a:r>
            <a:endParaRPr/>
          </a:p>
        </p:txBody>
      </p:sp>
      <p:sp>
        <p:nvSpPr>
          <p:cNvPr id="924" name="Google Shape;924;g11ada8d26bd_0_0"/>
          <p:cNvSpPr/>
          <p:nvPr/>
        </p:nvSpPr>
        <p:spPr>
          <a:xfrm>
            <a:off x="233513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22.5</a:t>
            </a:r>
            <a:endParaRPr sz="1100" b="1">
              <a:latin typeface="Prompt"/>
              <a:ea typeface="Prompt"/>
              <a:cs typeface="Prompt"/>
              <a:sym typeface="Prompt"/>
            </a:endParaRPr>
          </a:p>
        </p:txBody>
      </p:sp>
      <p:sp>
        <p:nvSpPr>
          <p:cNvPr id="925" name="Google Shape;925;g11ada8d26bd_0_0"/>
          <p:cNvSpPr/>
          <p:nvPr/>
        </p:nvSpPr>
        <p:spPr>
          <a:xfrm>
            <a:off x="316521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22.5</a:t>
            </a:r>
            <a:endParaRPr sz="1300"/>
          </a:p>
        </p:txBody>
      </p:sp>
      <p:sp>
        <p:nvSpPr>
          <p:cNvPr id="926" name="Google Shape;926;g11ada8d26bd_0_0"/>
          <p:cNvSpPr/>
          <p:nvPr/>
        </p:nvSpPr>
        <p:spPr>
          <a:xfrm>
            <a:off x="316521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45</a:t>
            </a:r>
            <a:endParaRPr/>
          </a:p>
        </p:txBody>
      </p:sp>
      <p:sp>
        <p:nvSpPr>
          <p:cNvPr id="927" name="Google Shape;927;g11ada8d26bd_0_0"/>
          <p:cNvSpPr/>
          <p:nvPr/>
        </p:nvSpPr>
        <p:spPr>
          <a:xfrm>
            <a:off x="433078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18.5</a:t>
            </a:r>
            <a:endParaRPr sz="1100" b="1">
              <a:latin typeface="Prompt"/>
              <a:ea typeface="Prompt"/>
              <a:cs typeface="Prompt"/>
              <a:sym typeface="Prompt"/>
            </a:endParaRPr>
          </a:p>
        </p:txBody>
      </p:sp>
      <p:sp>
        <p:nvSpPr>
          <p:cNvPr id="928" name="Google Shape;928;g11ada8d26bd_0_0"/>
          <p:cNvSpPr/>
          <p:nvPr/>
        </p:nvSpPr>
        <p:spPr>
          <a:xfrm>
            <a:off x="516086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18.5</a:t>
            </a:r>
            <a:endParaRPr sz="1300"/>
          </a:p>
        </p:txBody>
      </p:sp>
      <p:sp>
        <p:nvSpPr>
          <p:cNvPr id="929" name="Google Shape;929;g11ada8d26bd_0_0"/>
          <p:cNvSpPr/>
          <p:nvPr/>
        </p:nvSpPr>
        <p:spPr>
          <a:xfrm>
            <a:off x="516086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37</a:t>
            </a:r>
            <a:endParaRPr/>
          </a:p>
        </p:txBody>
      </p:sp>
      <p:sp>
        <p:nvSpPr>
          <p:cNvPr id="930" name="Google Shape;930;g11ada8d26bd_0_0"/>
          <p:cNvSpPr/>
          <p:nvPr/>
        </p:nvSpPr>
        <p:spPr>
          <a:xfrm>
            <a:off x="632643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44.5</a:t>
            </a:r>
            <a:endParaRPr sz="1100" b="1">
              <a:latin typeface="Prompt"/>
              <a:ea typeface="Prompt"/>
              <a:cs typeface="Prompt"/>
              <a:sym typeface="Prompt"/>
            </a:endParaRPr>
          </a:p>
        </p:txBody>
      </p:sp>
      <p:sp>
        <p:nvSpPr>
          <p:cNvPr id="931" name="Google Shape;931;g11ada8d26bd_0_0"/>
          <p:cNvSpPr/>
          <p:nvPr/>
        </p:nvSpPr>
        <p:spPr>
          <a:xfrm>
            <a:off x="715651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44.5</a:t>
            </a:r>
            <a:endParaRPr sz="1300"/>
          </a:p>
        </p:txBody>
      </p:sp>
      <p:sp>
        <p:nvSpPr>
          <p:cNvPr id="932" name="Google Shape;932;g11ada8d26bd_0_0"/>
          <p:cNvSpPr/>
          <p:nvPr/>
        </p:nvSpPr>
        <p:spPr>
          <a:xfrm>
            <a:off x="715651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89</a:t>
            </a:r>
            <a:endParaRPr/>
          </a:p>
        </p:txBody>
      </p:sp>
      <p:sp>
        <p:nvSpPr>
          <p:cNvPr id="933" name="Google Shape;933;g11ada8d26bd_0_0"/>
          <p:cNvSpPr/>
          <p:nvPr/>
        </p:nvSpPr>
        <p:spPr>
          <a:xfrm>
            <a:off x="832208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10</a:t>
            </a:r>
            <a:endParaRPr sz="1100" b="1">
              <a:latin typeface="Prompt"/>
              <a:ea typeface="Prompt"/>
              <a:cs typeface="Prompt"/>
              <a:sym typeface="Prompt"/>
            </a:endParaRPr>
          </a:p>
        </p:txBody>
      </p:sp>
      <p:sp>
        <p:nvSpPr>
          <p:cNvPr id="934" name="Google Shape;934;g11ada8d26bd_0_0"/>
          <p:cNvSpPr/>
          <p:nvPr/>
        </p:nvSpPr>
        <p:spPr>
          <a:xfrm>
            <a:off x="915216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0</a:t>
            </a:r>
            <a:endParaRPr sz="1300"/>
          </a:p>
        </p:txBody>
      </p:sp>
      <p:sp>
        <p:nvSpPr>
          <p:cNvPr id="935" name="Google Shape;935;g11ada8d26bd_0_0"/>
          <p:cNvSpPr/>
          <p:nvPr/>
        </p:nvSpPr>
        <p:spPr>
          <a:xfrm>
            <a:off x="915216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10</a:t>
            </a:r>
            <a:endParaRPr/>
          </a:p>
        </p:txBody>
      </p:sp>
      <p:sp>
        <p:nvSpPr>
          <p:cNvPr id="936" name="Google Shape;936;g11ada8d26bd_0_0"/>
          <p:cNvSpPr/>
          <p:nvPr/>
        </p:nvSpPr>
        <p:spPr>
          <a:xfrm>
            <a:off x="10317725"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0</a:t>
            </a:r>
            <a:endParaRPr sz="1100" b="1">
              <a:latin typeface="Prompt"/>
              <a:ea typeface="Prompt"/>
              <a:cs typeface="Prompt"/>
              <a:sym typeface="Prompt"/>
            </a:endParaRPr>
          </a:p>
        </p:txBody>
      </p:sp>
      <p:sp>
        <p:nvSpPr>
          <p:cNvPr id="937" name="Google Shape;937;g11ada8d26bd_0_0"/>
          <p:cNvSpPr/>
          <p:nvPr/>
        </p:nvSpPr>
        <p:spPr>
          <a:xfrm>
            <a:off x="11147800"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12</a:t>
            </a:r>
            <a:endParaRPr sz="1300"/>
          </a:p>
        </p:txBody>
      </p:sp>
      <p:sp>
        <p:nvSpPr>
          <p:cNvPr id="938" name="Google Shape;938;g11ada8d26bd_0_0"/>
          <p:cNvSpPr/>
          <p:nvPr/>
        </p:nvSpPr>
        <p:spPr>
          <a:xfrm>
            <a:off x="11147800"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12</a:t>
            </a:r>
            <a:endParaRPr/>
          </a:p>
        </p:txBody>
      </p:sp>
      <p:sp>
        <p:nvSpPr>
          <p:cNvPr id="939" name="Google Shape;939;g11ada8d26bd_0_0"/>
          <p:cNvSpPr/>
          <p:nvPr/>
        </p:nvSpPr>
        <p:spPr>
          <a:xfrm>
            <a:off x="9103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940" name="Google Shape;940;g11ada8d26bd_0_0"/>
          <p:cNvSpPr/>
          <p:nvPr/>
        </p:nvSpPr>
        <p:spPr>
          <a:xfrm>
            <a:off x="29060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941" name="Google Shape;941;g11ada8d26bd_0_0"/>
          <p:cNvSpPr/>
          <p:nvPr/>
        </p:nvSpPr>
        <p:spPr>
          <a:xfrm>
            <a:off x="49016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942" name="Google Shape;942;g11ada8d26bd_0_0"/>
          <p:cNvSpPr/>
          <p:nvPr/>
        </p:nvSpPr>
        <p:spPr>
          <a:xfrm>
            <a:off x="68973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943" name="Google Shape;943;g11ada8d26bd_0_0"/>
          <p:cNvSpPr/>
          <p:nvPr/>
        </p:nvSpPr>
        <p:spPr>
          <a:xfrm>
            <a:off x="88929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944" name="Google Shape;944;g11ada8d26bd_0_0"/>
          <p:cNvSpPr/>
          <p:nvPr/>
        </p:nvSpPr>
        <p:spPr>
          <a:xfrm>
            <a:off x="108886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pic>
        <p:nvPicPr>
          <p:cNvPr id="945" name="Google Shape;945;g11ada8d26bd_0_0" title="Points scored"/>
          <p:cNvPicPr preferRelativeResize="0"/>
          <p:nvPr/>
        </p:nvPicPr>
        <p:blipFill>
          <a:blip r:embed="rId3">
            <a:alphaModFix/>
          </a:blip>
          <a:stretch>
            <a:fillRect/>
          </a:stretch>
        </p:blipFill>
        <p:spPr>
          <a:xfrm>
            <a:off x="160675" y="168750"/>
            <a:ext cx="4900749" cy="3030283"/>
          </a:xfrm>
          <a:prstGeom prst="rect">
            <a:avLst/>
          </a:prstGeom>
          <a:noFill/>
          <a:ln>
            <a:noFill/>
          </a:ln>
        </p:spPr>
      </p:pic>
      <p:sp>
        <p:nvSpPr>
          <p:cNvPr id="946" name="Google Shape;946;g11ada8d26bd_0_0"/>
          <p:cNvSpPr/>
          <p:nvPr/>
        </p:nvSpPr>
        <p:spPr>
          <a:xfrm>
            <a:off x="4937675" y="993250"/>
            <a:ext cx="18363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ขณะที่เจอไม่ได้แจ้ง User</a:t>
            </a:r>
            <a:endParaRPr sz="1000">
              <a:solidFill>
                <a:schemeClr val="dk1"/>
              </a:solidFill>
              <a:latin typeface="Prompt"/>
              <a:ea typeface="Prompt"/>
              <a:cs typeface="Prompt"/>
              <a:sym typeface="Prompt"/>
            </a:endParaRPr>
          </a:p>
        </p:txBody>
      </p:sp>
      <p:sp>
        <p:nvSpPr>
          <p:cNvPr id="947" name="Google Shape;947;g11ada8d26bd_0_0"/>
          <p:cNvSpPr/>
          <p:nvPr/>
        </p:nvSpPr>
        <p:spPr>
          <a:xfrm>
            <a:off x="7031150" y="993250"/>
            <a:ext cx="26151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ขณะที่เจอไม่ได้แจ้ง User</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มีบางส่วน ประเมินผลกระทบจาก CR2</a:t>
            </a:r>
            <a:endParaRPr sz="1100">
              <a:solidFill>
                <a:schemeClr val="dk1"/>
              </a:solidFill>
              <a:latin typeface="Prompt"/>
              <a:ea typeface="Prompt"/>
              <a:cs typeface="Prompt"/>
              <a:sym typeface="Prompt"/>
            </a:endParaRPr>
          </a:p>
        </p:txBody>
      </p:sp>
      <p:sp>
        <p:nvSpPr>
          <p:cNvPr id="948" name="Google Shape;948;g11ada8d26bd_0_0"/>
          <p:cNvSpPr/>
          <p:nvPr/>
        </p:nvSpPr>
        <p:spPr>
          <a:xfrm>
            <a:off x="9903425" y="993250"/>
            <a:ext cx="20742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a:t>
            </a:r>
            <a:r>
              <a:rPr lang="en-US" sz="1100" b="1">
                <a:solidFill>
                  <a:schemeClr val="dk1"/>
                </a:solidFill>
                <a:latin typeface="Prompt"/>
                <a:ea typeface="Prompt"/>
                <a:cs typeface="Prompt"/>
                <a:sym typeface="Prompt"/>
              </a:rPr>
              <a:t> </a:t>
            </a:r>
            <a:r>
              <a:rPr lang="en-US" sz="1100">
                <a:solidFill>
                  <a:schemeClr val="dk1"/>
                </a:solidFill>
                <a:latin typeface="Prompt"/>
                <a:ea typeface="Prompt"/>
                <a:cs typeface="Prompt"/>
                <a:sym typeface="Prompt"/>
              </a:rPr>
              <a:t>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มีรายละเอียดประเมินใน CR2</a:t>
            </a:r>
            <a:endParaRPr sz="1100">
              <a:solidFill>
                <a:schemeClr val="dk1"/>
              </a:solidFill>
              <a:latin typeface="Prompt"/>
              <a:ea typeface="Prompt"/>
              <a:cs typeface="Prompt"/>
              <a:sym typeface="Prompt"/>
            </a:endParaRPr>
          </a:p>
        </p:txBody>
      </p:sp>
      <p:sp>
        <p:nvSpPr>
          <p:cNvPr id="949" name="Google Shape;949;g11ada8d26bd_0_0"/>
          <p:cNvSpPr/>
          <p:nvPr/>
        </p:nvSpPr>
        <p:spPr>
          <a:xfrm>
            <a:off x="5865575" y="2061113"/>
            <a:ext cx="2074200" cy="9075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ขณะแจ้ง user ไม่ได้แจ้งว่าเป็น Out of scope</a:t>
            </a:r>
            <a:endParaRPr sz="1100">
              <a:solidFill>
                <a:schemeClr val="dk1"/>
              </a:solidFill>
              <a:latin typeface="Prompt"/>
              <a:ea typeface="Prompt"/>
              <a:cs typeface="Prompt"/>
              <a:sym typeface="Prompt"/>
            </a:endParaRPr>
          </a:p>
        </p:txBody>
      </p:sp>
      <p:sp>
        <p:nvSpPr>
          <p:cNvPr id="950" name="Google Shape;950;g11ada8d26bd_0_0"/>
          <p:cNvSpPr/>
          <p:nvPr/>
        </p:nvSpPr>
        <p:spPr>
          <a:xfrm>
            <a:off x="8179700" y="2061111"/>
            <a:ext cx="2074200" cy="9075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มีในเอกสาร PPS แต่เพิ่ม feature</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 user แจ้งไม่ได้แจ้งว่าเป็น Out of scope</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100">
              <a:solidFill>
                <a:schemeClr val="dk1"/>
              </a:solidFill>
              <a:latin typeface="Prompt"/>
              <a:ea typeface="Prompt"/>
              <a:cs typeface="Prompt"/>
              <a:sym typeface="Prompt"/>
            </a:endParaRPr>
          </a:p>
        </p:txBody>
      </p:sp>
      <p:sp>
        <p:nvSpPr>
          <p:cNvPr id="951" name="Google Shape;951;g11ada8d26bd_0_0"/>
          <p:cNvSpPr/>
          <p:nvPr/>
        </p:nvSpPr>
        <p:spPr>
          <a:xfrm>
            <a:off x="10493825" y="2061125"/>
            <a:ext cx="1483800" cy="6912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a:t>
            </a:r>
            <a:r>
              <a:rPr lang="en-US" sz="1100" b="1">
                <a:solidFill>
                  <a:schemeClr val="dk1"/>
                </a:solidFill>
                <a:latin typeface="Prompt"/>
                <a:ea typeface="Prompt"/>
                <a:cs typeface="Prompt"/>
                <a:sym typeface="Prompt"/>
              </a:rPr>
              <a:t> </a:t>
            </a:r>
            <a:r>
              <a:rPr lang="en-US" sz="1100">
                <a:solidFill>
                  <a:schemeClr val="dk1"/>
                </a:solidFill>
                <a:latin typeface="Prompt"/>
                <a:ea typeface="Prompt"/>
                <a:cs typeface="Prompt"/>
                <a:sym typeface="Prompt"/>
              </a:rPr>
              <a:t>ประเมินผิดพลาด</a:t>
            </a:r>
            <a:endParaRPr sz="1100">
              <a:solidFill>
                <a:schemeClr val="dk1"/>
              </a:solidFill>
              <a:latin typeface="Prompt"/>
              <a:ea typeface="Prompt"/>
              <a:cs typeface="Prompt"/>
              <a:sym typeface="Prompt"/>
            </a:endParaRPr>
          </a:p>
        </p:txBody>
      </p:sp>
      <p:sp>
        <p:nvSpPr>
          <p:cNvPr id="952" name="Google Shape;952;g11ada8d26bd_0_0"/>
          <p:cNvSpPr/>
          <p:nvPr/>
        </p:nvSpPr>
        <p:spPr>
          <a:xfrm>
            <a:off x="476787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953" name="Google Shape;953;g11ada8d26bd_0_0"/>
          <p:cNvSpPr/>
          <p:nvPr/>
        </p:nvSpPr>
        <p:spPr>
          <a:xfrm>
            <a:off x="689732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954" name="Google Shape;954;g11ada8d26bd_0_0"/>
          <p:cNvSpPr/>
          <p:nvPr/>
        </p:nvSpPr>
        <p:spPr>
          <a:xfrm>
            <a:off x="974592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955" name="Google Shape;955;g11ada8d26bd_0_0"/>
          <p:cNvSpPr/>
          <p:nvPr/>
        </p:nvSpPr>
        <p:spPr>
          <a:xfrm>
            <a:off x="5703000"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956" name="Google Shape;956;g11ada8d26bd_0_0"/>
          <p:cNvSpPr/>
          <p:nvPr/>
        </p:nvSpPr>
        <p:spPr>
          <a:xfrm>
            <a:off x="8040025"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957" name="Google Shape;957;g11ada8d26bd_0_0"/>
          <p:cNvSpPr/>
          <p:nvPr/>
        </p:nvSpPr>
        <p:spPr>
          <a:xfrm>
            <a:off x="10317725"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962"/>
        <p:cNvGrpSpPr/>
        <p:nvPr/>
      </p:nvGrpSpPr>
      <p:grpSpPr>
        <a:xfrm>
          <a:off x="0" y="0"/>
          <a:ext cx="0" cy="0"/>
          <a:chOff x="0" y="0"/>
          <a:chExt cx="0" cy="0"/>
        </a:xfrm>
      </p:grpSpPr>
      <p:sp>
        <p:nvSpPr>
          <p:cNvPr id="963" name="Google Shape;963;g11f1d894c1e_0_2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46</a:t>
            </a:fld>
            <a:endParaRPr/>
          </a:p>
        </p:txBody>
      </p:sp>
      <p:pic>
        <p:nvPicPr>
          <p:cNvPr id="964" name="Google Shape;964;g11f1d894c1e_0_21"/>
          <p:cNvPicPr preferRelativeResize="0"/>
          <p:nvPr/>
        </p:nvPicPr>
        <p:blipFill>
          <a:blip r:embed="rId3">
            <a:alphaModFix/>
          </a:blip>
          <a:stretch>
            <a:fillRect/>
          </a:stretch>
        </p:blipFill>
        <p:spPr>
          <a:xfrm>
            <a:off x="152400" y="152400"/>
            <a:ext cx="11121178" cy="625566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g11f1d894c1e_0_1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47</a:t>
            </a:fld>
            <a:endParaRPr/>
          </a:p>
        </p:txBody>
      </p:sp>
      <p:pic>
        <p:nvPicPr>
          <p:cNvPr id="971" name="Google Shape;971;g11f1d894c1e_0_12"/>
          <p:cNvPicPr preferRelativeResize="0"/>
          <p:nvPr/>
        </p:nvPicPr>
        <p:blipFill>
          <a:blip r:embed="rId3">
            <a:alphaModFix/>
          </a:blip>
          <a:stretch>
            <a:fillRect/>
          </a:stretch>
        </p:blipFill>
        <p:spPr>
          <a:xfrm>
            <a:off x="152400" y="74625"/>
            <a:ext cx="11887201" cy="4817567"/>
          </a:xfrm>
          <a:prstGeom prst="rect">
            <a:avLst/>
          </a:prstGeom>
          <a:noFill/>
          <a:ln>
            <a:noFill/>
          </a:ln>
        </p:spPr>
      </p:pic>
      <p:pic>
        <p:nvPicPr>
          <p:cNvPr id="972" name="Google Shape;972;g11f1d894c1e_0_12"/>
          <p:cNvPicPr preferRelativeResize="0"/>
          <p:nvPr/>
        </p:nvPicPr>
        <p:blipFill>
          <a:blip r:embed="rId4">
            <a:alphaModFix/>
          </a:blip>
          <a:stretch>
            <a:fillRect/>
          </a:stretch>
        </p:blipFill>
        <p:spPr>
          <a:xfrm>
            <a:off x="152400" y="4764667"/>
            <a:ext cx="6331371" cy="166100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11ada8d26bd_0_16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48</a:t>
            </a:fld>
            <a:endParaRPr/>
          </a:p>
        </p:txBody>
      </p:sp>
      <p:sp>
        <p:nvSpPr>
          <p:cNvPr id="979" name="Google Shape;979;g11ada8d26bd_0_169"/>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980" name="Google Shape;980;g11ada8d26bd_0_169"/>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981" name="Google Shape;981;g11ada8d26bd_0_169"/>
          <p:cNvGraphicFramePr/>
          <p:nvPr/>
        </p:nvGraphicFramePr>
        <p:xfrm>
          <a:off x="5998000" y="4495150"/>
          <a:ext cx="3000000" cy="3000000"/>
        </p:xfrm>
        <a:graphic>
          <a:graphicData uri="http://schemas.openxmlformats.org/drawingml/2006/table">
            <a:tbl>
              <a:tblPr>
                <a:noFill/>
                <a:tableStyleId>{F0A88BB4-8B9F-4ADC-89CD-E151A919272C}</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82" name="Google Shape;982;g11ada8d26bd_0_169"/>
          <p:cNvSpPr/>
          <p:nvPr/>
        </p:nvSpPr>
        <p:spPr>
          <a:xfrm>
            <a:off x="9622900" y="4878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83" name="Google Shape;983;g11ada8d26bd_0_169"/>
          <p:cNvGraphicFramePr/>
          <p:nvPr/>
        </p:nvGraphicFramePr>
        <p:xfrm>
          <a:off x="477900" y="1044950"/>
          <a:ext cx="3000000" cy="3000000"/>
        </p:xfrm>
        <a:graphic>
          <a:graphicData uri="http://schemas.openxmlformats.org/drawingml/2006/table">
            <a:tbl>
              <a:tblPr>
                <a:noFill/>
                <a:tableStyleId>{F0A88BB4-8B9F-4ADC-89CD-E151A919272C}</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984" name="Google Shape;984;g11ada8d26bd_0_169"/>
          <p:cNvGraphicFramePr/>
          <p:nvPr/>
        </p:nvGraphicFramePr>
        <p:xfrm>
          <a:off x="5998000" y="1044950"/>
          <a:ext cx="3000000" cy="3000000"/>
        </p:xfrm>
        <a:graphic>
          <a:graphicData uri="http://schemas.openxmlformats.org/drawingml/2006/table">
            <a:tbl>
              <a:tblPr>
                <a:noFill/>
                <a:tableStyleId>{F0A88BB4-8B9F-4ADC-89CD-E151A919272C}</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985" name="Google Shape;985;g11ada8d26bd_0_169"/>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g11ada8d26bd_0_169"/>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g11ada8d26bd_0_169"/>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g11ada8d26bd_0_169"/>
          <p:cNvCxnSpPr>
            <a:stCxn id="987"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14175a90c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77" name="Google Shape;177;g114175a90cd_0_0"/>
          <p:cNvSpPr txBox="1">
            <a:spLocks noGrp="1"/>
          </p:cNvSpPr>
          <p:nvPr>
            <p:ph type="body" idx="2"/>
          </p:nvPr>
        </p:nvSpPr>
        <p:spPr>
          <a:xfrm>
            <a:off x="222537" y="16158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78" name="Google Shape;178;g114175a90cd_0_0"/>
          <p:cNvPicPr preferRelativeResize="0"/>
          <p:nvPr/>
        </p:nvPicPr>
        <p:blipFill>
          <a:blip r:embed="rId3">
            <a:alphaModFix/>
          </a:blip>
          <a:stretch>
            <a:fillRect/>
          </a:stretch>
        </p:blipFill>
        <p:spPr>
          <a:xfrm>
            <a:off x="10693550" y="5901291"/>
            <a:ext cx="1275950" cy="950175"/>
          </a:xfrm>
          <a:prstGeom prst="rect">
            <a:avLst/>
          </a:prstGeom>
          <a:noFill/>
          <a:ln>
            <a:noFill/>
          </a:ln>
        </p:spPr>
      </p:pic>
      <p:sp>
        <p:nvSpPr>
          <p:cNvPr id="179" name="Google Shape;179;g114175a90cd_0_0"/>
          <p:cNvSpPr txBox="1"/>
          <p:nvPr/>
        </p:nvSpPr>
        <p:spPr>
          <a:xfrm>
            <a:off x="-2661150" y="6068575"/>
            <a:ext cx="38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Scope ที่เพิ่ม และ จำนวนที่ลด</a:t>
            </a: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 </a:t>
            </a:r>
            <a:endParaRPr>
              <a:latin typeface="Tahoma"/>
              <a:ea typeface="Tahoma"/>
              <a:cs typeface="Tahoma"/>
              <a:sym typeface="Tahoma"/>
            </a:endParaRPr>
          </a:p>
        </p:txBody>
      </p:sp>
      <p:pic>
        <p:nvPicPr>
          <p:cNvPr id="180" name="Google Shape;180;g114175a90cd_0_0"/>
          <p:cNvPicPr preferRelativeResize="0"/>
          <p:nvPr/>
        </p:nvPicPr>
        <p:blipFill rotWithShape="1">
          <a:blip r:embed="rId4">
            <a:alphaModFix/>
          </a:blip>
          <a:srcRect r="12967" b="3437"/>
          <a:stretch/>
        </p:blipFill>
        <p:spPr>
          <a:xfrm>
            <a:off x="222525" y="607400"/>
            <a:ext cx="11746975" cy="52820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997"/>
        <p:cNvGrpSpPr/>
        <p:nvPr/>
      </p:nvGrpSpPr>
      <p:grpSpPr>
        <a:xfrm>
          <a:off x="0" y="0"/>
          <a:ext cx="0" cy="0"/>
          <a:chOff x="0" y="0"/>
          <a:chExt cx="0" cy="0"/>
        </a:xfrm>
      </p:grpSpPr>
      <p:sp>
        <p:nvSpPr>
          <p:cNvPr id="998" name="Google Shape;998;gf39c2ebce4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50</a:t>
            </a:fld>
            <a:endParaRPr/>
          </a:p>
        </p:txBody>
      </p:sp>
      <p:sp>
        <p:nvSpPr>
          <p:cNvPr id="999" name="Google Shape;999;gf39c2ebce4_0_0"/>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70C0"/>
              </a:buClr>
              <a:buSzPts val="2400"/>
              <a:buFont typeface="Prompt"/>
              <a:buAutoNum type="arabicPeriod"/>
            </a:pPr>
            <a:r>
              <a:rPr lang="en-US" sz="2400" b="1">
                <a:solidFill>
                  <a:srgbClr val="0070C0"/>
                </a:solidFill>
                <a:latin typeface="Prompt"/>
                <a:ea typeface="Prompt"/>
                <a:cs typeface="Prompt"/>
                <a:sym typeface="Prompt"/>
              </a:rPr>
              <a:t>Report Etane Planning</a:t>
            </a:r>
            <a:endParaRPr sz="600">
              <a:latin typeface="Prompt"/>
              <a:ea typeface="Prompt"/>
              <a:cs typeface="Prompt"/>
              <a:sym typeface="Prompt"/>
            </a:endParaRPr>
          </a:p>
        </p:txBody>
      </p:sp>
      <p:pic>
        <p:nvPicPr>
          <p:cNvPr id="1000" name="Google Shape;1000;gf39c2ebce4_0_0"/>
          <p:cNvPicPr preferRelativeResize="0"/>
          <p:nvPr/>
        </p:nvPicPr>
        <p:blipFill>
          <a:blip r:embed="rId3">
            <a:alphaModFix/>
          </a:blip>
          <a:stretch>
            <a:fillRect/>
          </a:stretch>
        </p:blipFill>
        <p:spPr>
          <a:xfrm>
            <a:off x="2174950" y="766650"/>
            <a:ext cx="8357736" cy="2703225"/>
          </a:xfrm>
          <a:prstGeom prst="rect">
            <a:avLst/>
          </a:prstGeom>
          <a:noFill/>
          <a:ln>
            <a:noFill/>
          </a:ln>
        </p:spPr>
      </p:pic>
      <p:sp>
        <p:nvSpPr>
          <p:cNvPr id="1001" name="Google Shape;1001;gf39c2ebce4_0_0"/>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รายเดือน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รายวัน โดยแสดงข้อมูลเดือนปัจจุบัน และล่วงหน้า 3 เดือน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1002" name="Google Shape;1002;gf39c2ebce4_0_0"/>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1003" name="Google Shape;1003;gf39c2ebce4_0_0"/>
          <p:cNvSpPr txBox="1"/>
          <p:nvPr/>
        </p:nvSpPr>
        <p:spPr>
          <a:xfrm>
            <a:off x="5148275" y="3469875"/>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1004" name="Google Shape;1004;gf39c2ebce4_0_0"/>
          <p:cNvSpPr txBox="1"/>
          <p:nvPr/>
        </p:nvSpPr>
        <p:spPr>
          <a:xfrm>
            <a:off x="7538725" y="262900"/>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16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gf39c2ebce4_0_19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51</a:t>
            </a:fld>
            <a:endParaRPr/>
          </a:p>
        </p:txBody>
      </p:sp>
      <p:sp>
        <p:nvSpPr>
          <p:cNvPr id="1011" name="Google Shape;1011;gf39c2ebce4_0_19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1. Report Etane Planning (ตัวอย่างรายงาน)</a:t>
            </a:r>
            <a:endParaRPr sz="600">
              <a:latin typeface="Prompt"/>
              <a:ea typeface="Prompt"/>
              <a:cs typeface="Prompt"/>
              <a:sym typeface="Prompt"/>
            </a:endParaRPr>
          </a:p>
        </p:txBody>
      </p:sp>
      <p:cxnSp>
        <p:nvCxnSpPr>
          <p:cNvPr id="1012" name="Google Shape;1012;gf39c2ebce4_0_19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013" name="Google Shape;1013;gf39c2ebce4_0_19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1014" name="Google Shape;1014;gf39c2ebce4_0_19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1015" name="Google Shape;1015;gf39c2ebce4_0_195"/>
          <p:cNvPicPr preferRelativeResize="0"/>
          <p:nvPr/>
        </p:nvPicPr>
        <p:blipFill rotWithShape="1">
          <a:blip r:embed="rId3">
            <a:alphaModFix/>
          </a:blip>
          <a:srcRect r="12126"/>
          <a:stretch/>
        </p:blipFill>
        <p:spPr>
          <a:xfrm>
            <a:off x="148075" y="993275"/>
            <a:ext cx="5587800" cy="2046790"/>
          </a:xfrm>
          <a:prstGeom prst="rect">
            <a:avLst/>
          </a:prstGeom>
          <a:noFill/>
          <a:ln>
            <a:noFill/>
          </a:ln>
        </p:spPr>
      </p:pic>
      <p:pic>
        <p:nvPicPr>
          <p:cNvPr id="1016" name="Google Shape;1016;gf39c2ebce4_0_195"/>
          <p:cNvPicPr preferRelativeResize="0"/>
          <p:nvPr/>
        </p:nvPicPr>
        <p:blipFill>
          <a:blip r:embed="rId4">
            <a:alphaModFix/>
          </a:blip>
          <a:stretch>
            <a:fillRect/>
          </a:stretch>
        </p:blipFill>
        <p:spPr>
          <a:xfrm>
            <a:off x="6079575" y="1056087"/>
            <a:ext cx="5968675" cy="19211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021"/>
        <p:cNvGrpSpPr/>
        <p:nvPr/>
      </p:nvGrpSpPr>
      <p:grpSpPr>
        <a:xfrm>
          <a:off x="0" y="0"/>
          <a:ext cx="0" cy="0"/>
          <a:chOff x="0" y="0"/>
          <a:chExt cx="0" cy="0"/>
        </a:xfrm>
      </p:grpSpPr>
      <p:sp>
        <p:nvSpPr>
          <p:cNvPr id="1022" name="Google Shape;1022;gf39c2ebce4_0_1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52</a:t>
            </a:fld>
            <a:endParaRPr/>
          </a:p>
        </p:txBody>
      </p:sp>
      <p:sp>
        <p:nvSpPr>
          <p:cNvPr id="1023" name="Google Shape;1023;gf39c2ebce4_0_14"/>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a:t>
            </a:r>
            <a:endParaRPr sz="600">
              <a:latin typeface="Prompt"/>
              <a:ea typeface="Prompt"/>
              <a:cs typeface="Prompt"/>
              <a:sym typeface="Prompt"/>
            </a:endParaRPr>
          </a:p>
        </p:txBody>
      </p:sp>
      <p:sp>
        <p:nvSpPr>
          <p:cNvPr id="1024" name="Google Shape;1024;gf39c2ebce4_0_14"/>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3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Sheet 11 th แสดงข้อมูล Ability โรงกลั่น และ คำนวณ All Import ข้อมูลจาก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2. Sheet 16 th แสดงข้อมูล M7 Demand และข้อมูล Result ที่ได้จาก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3. Sheet ปรับแผนเดือน มิ.ย. 64 แสดงข้อมูลที่มีการปรับ Demand จาก Merge Allo ทุก Revision (แสดงเดือนล่วงหน้า 1 เดือน)</a:t>
            </a:r>
            <a:endParaRPr sz="1700" b="0">
              <a:latin typeface="Prompt"/>
              <a:ea typeface="Prompt"/>
              <a:cs typeface="Prompt"/>
              <a:sym typeface="Prompt"/>
            </a:endParaRPr>
          </a:p>
          <a:p>
            <a:pPr marL="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1025" name="Google Shape;1025;gf39c2ebce4_0_14"/>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1026" name="Google Shape;1026;gf39c2ebce4_0_14"/>
          <p:cNvSpPr txBox="1"/>
          <p:nvPr/>
        </p:nvSpPr>
        <p:spPr>
          <a:xfrm>
            <a:off x="5183350" y="3735063"/>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1027" name="Google Shape;1027;gf39c2ebce4_0_14"/>
          <p:cNvSpPr txBox="1"/>
          <p:nvPr/>
        </p:nvSpPr>
        <p:spPr>
          <a:xfrm>
            <a:off x="6998725" y="2629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12  Manday (Total Report)</a:t>
            </a:r>
            <a:endParaRPr sz="2100">
              <a:solidFill>
                <a:schemeClr val="accent2"/>
              </a:solidFill>
              <a:highlight>
                <a:srgbClr val="FFFF00"/>
              </a:highlight>
              <a:latin typeface="Tahoma"/>
              <a:ea typeface="Tahoma"/>
              <a:cs typeface="Tahoma"/>
              <a:sym typeface="Tahoma"/>
            </a:endParaRPr>
          </a:p>
        </p:txBody>
      </p:sp>
      <p:pic>
        <p:nvPicPr>
          <p:cNvPr id="1028" name="Google Shape;1028;gf39c2ebce4_0_14"/>
          <p:cNvPicPr preferRelativeResize="0"/>
          <p:nvPr/>
        </p:nvPicPr>
        <p:blipFill>
          <a:blip r:embed="rId3">
            <a:alphaModFix/>
          </a:blip>
          <a:stretch>
            <a:fillRect/>
          </a:stretch>
        </p:blipFill>
        <p:spPr>
          <a:xfrm>
            <a:off x="1582076" y="919050"/>
            <a:ext cx="8985676" cy="2816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033"/>
        <p:cNvGrpSpPr/>
        <p:nvPr/>
      </p:nvGrpSpPr>
      <p:grpSpPr>
        <a:xfrm>
          <a:off x="0" y="0"/>
          <a:ext cx="0" cy="0"/>
          <a:chOff x="0" y="0"/>
          <a:chExt cx="0" cy="0"/>
        </a:xfrm>
      </p:grpSpPr>
      <p:sp>
        <p:nvSpPr>
          <p:cNvPr id="1034" name="Google Shape;1034;gf39c2ebce4_0_20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53</a:t>
            </a:fld>
            <a:endParaRPr/>
          </a:p>
        </p:txBody>
      </p:sp>
      <p:sp>
        <p:nvSpPr>
          <p:cNvPr id="1035" name="Google Shape;1035;gf39c2ebce4_0_20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a:t>
            </a:r>
            <a:endParaRPr sz="600">
              <a:latin typeface="Prompt"/>
              <a:ea typeface="Prompt"/>
              <a:cs typeface="Prompt"/>
              <a:sym typeface="Prompt"/>
            </a:endParaRPr>
          </a:p>
        </p:txBody>
      </p:sp>
      <p:cxnSp>
        <p:nvCxnSpPr>
          <p:cNvPr id="1036" name="Google Shape;1036;gf39c2ebce4_0_20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037" name="Google Shape;1037;gf39c2ebce4_0_20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1038" name="Google Shape;1038;gf39c2ebce4_0_20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1039" name="Google Shape;1039;gf39c2ebce4_0_208"/>
          <p:cNvPicPr preferRelativeResize="0"/>
          <p:nvPr/>
        </p:nvPicPr>
        <p:blipFill>
          <a:blip r:embed="rId3">
            <a:alphaModFix/>
          </a:blip>
          <a:stretch>
            <a:fillRect/>
          </a:stretch>
        </p:blipFill>
        <p:spPr>
          <a:xfrm>
            <a:off x="6096000" y="1456875"/>
            <a:ext cx="6027101" cy="1801851"/>
          </a:xfrm>
          <a:prstGeom prst="rect">
            <a:avLst/>
          </a:prstGeom>
          <a:noFill/>
          <a:ln>
            <a:noFill/>
          </a:ln>
        </p:spPr>
      </p:pic>
      <p:pic>
        <p:nvPicPr>
          <p:cNvPr id="1040" name="Google Shape;1040;gf39c2ebce4_0_208"/>
          <p:cNvPicPr preferRelativeResize="0"/>
          <p:nvPr/>
        </p:nvPicPr>
        <p:blipFill>
          <a:blip r:embed="rId4">
            <a:alphaModFix/>
          </a:blip>
          <a:stretch>
            <a:fillRect/>
          </a:stretch>
        </p:blipFill>
        <p:spPr>
          <a:xfrm>
            <a:off x="212250" y="1514100"/>
            <a:ext cx="5523625" cy="17310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045"/>
        <p:cNvGrpSpPr/>
        <p:nvPr/>
      </p:nvGrpSpPr>
      <p:grpSpPr>
        <a:xfrm>
          <a:off x="0" y="0"/>
          <a:ext cx="0" cy="0"/>
          <a:chOff x="0" y="0"/>
          <a:chExt cx="0" cy="0"/>
        </a:xfrm>
      </p:grpSpPr>
      <p:sp>
        <p:nvSpPr>
          <p:cNvPr id="1046" name="Google Shape;1046;gf39c2ebce4_0_22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54</a:t>
            </a:fld>
            <a:endParaRPr/>
          </a:p>
        </p:txBody>
      </p:sp>
      <p:sp>
        <p:nvSpPr>
          <p:cNvPr id="1047" name="Google Shape;1047;gf39c2ebce4_0_22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 (ต่อ)</a:t>
            </a:r>
            <a:endParaRPr sz="600">
              <a:latin typeface="Prompt"/>
              <a:ea typeface="Prompt"/>
              <a:cs typeface="Prompt"/>
              <a:sym typeface="Prompt"/>
            </a:endParaRPr>
          </a:p>
        </p:txBody>
      </p:sp>
      <p:sp>
        <p:nvSpPr>
          <p:cNvPr id="1048" name="Google Shape;1048;gf39c2ebce4_0_222"/>
          <p:cNvSpPr txBox="1"/>
          <p:nvPr/>
        </p:nvSpPr>
        <p:spPr>
          <a:xfrm>
            <a:off x="614575" y="5944650"/>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pic>
        <p:nvPicPr>
          <p:cNvPr id="1049" name="Google Shape;1049;gf39c2ebce4_0_222"/>
          <p:cNvPicPr preferRelativeResize="0"/>
          <p:nvPr/>
        </p:nvPicPr>
        <p:blipFill>
          <a:blip r:embed="rId3">
            <a:alphaModFix/>
          </a:blip>
          <a:stretch>
            <a:fillRect/>
          </a:stretch>
        </p:blipFill>
        <p:spPr>
          <a:xfrm>
            <a:off x="246238" y="763788"/>
            <a:ext cx="5968676" cy="5031313"/>
          </a:xfrm>
          <a:prstGeom prst="rect">
            <a:avLst/>
          </a:prstGeom>
          <a:noFill/>
          <a:ln>
            <a:noFill/>
          </a:ln>
        </p:spPr>
      </p:pic>
      <p:cxnSp>
        <p:nvCxnSpPr>
          <p:cNvPr id="1050" name="Google Shape;1050;gf39c2ebce4_0_222"/>
          <p:cNvCxnSpPr/>
          <p:nvPr/>
        </p:nvCxnSpPr>
        <p:spPr>
          <a:xfrm>
            <a:off x="6686225" y="608850"/>
            <a:ext cx="21600" cy="53412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055"/>
        <p:cNvGrpSpPr/>
        <p:nvPr/>
      </p:nvGrpSpPr>
      <p:grpSpPr>
        <a:xfrm>
          <a:off x="0" y="0"/>
          <a:ext cx="0" cy="0"/>
          <a:chOff x="0" y="0"/>
          <a:chExt cx="0" cy="0"/>
        </a:xfrm>
      </p:grpSpPr>
      <p:sp>
        <p:nvSpPr>
          <p:cNvPr id="1056" name="Google Shape;1056;gf39c2ebce4_0_52"/>
          <p:cNvSpPr txBox="1">
            <a:spLocks noGrp="1"/>
          </p:cNvSpPr>
          <p:nvPr>
            <p:ph type="body" idx="2"/>
          </p:nvPr>
        </p:nvSpPr>
        <p:spPr>
          <a:xfrm>
            <a:off x="562650" y="4644350"/>
            <a:ext cx="11066700" cy="1477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Sheet demand supply balance แสดงข้อมูล Ability Ry และ ข้อมูลจาก Merge Allo</a:t>
            </a:r>
            <a:endParaRPr sz="1700" b="0">
              <a:latin typeface="Prompt"/>
              <a:ea typeface="Prompt"/>
              <a:cs typeface="Prompt"/>
              <a:sym typeface="Prompt"/>
            </a:endParaRPr>
          </a:p>
          <a:p>
            <a:pPr marL="0" lvl="0" indent="0" algn="l" rtl="0">
              <a:spcBef>
                <a:spcPts val="0"/>
              </a:spcBef>
              <a:spcAft>
                <a:spcPts val="0"/>
              </a:spcAft>
              <a:buClr>
                <a:schemeClr val="dk1"/>
              </a:buClr>
              <a:buSzPts val="1100"/>
              <a:buFont typeface="Arial"/>
              <a:buNone/>
            </a:pPr>
            <a:r>
              <a:rPr lang="en-US" sz="1700" b="0">
                <a:latin typeface="Prompt"/>
                <a:ea typeface="Prompt"/>
                <a:cs typeface="Prompt"/>
                <a:sym typeface="Prompt"/>
              </a:rPr>
              <a:t>2. Sheet seperate แสดงข้อมูล Sum ตามลูกค้า M.7 และ None M.7</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1057" name="Google Shape;1057;gf39c2ebce4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55</a:t>
            </a:fld>
            <a:endParaRPr/>
          </a:p>
        </p:txBody>
      </p:sp>
      <p:sp>
        <p:nvSpPr>
          <p:cNvPr id="1058" name="Google Shape;1058;gf39c2ebce4_0_5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3. Report LPG Rolling </a:t>
            </a:r>
            <a:endParaRPr sz="600">
              <a:latin typeface="Prompt"/>
              <a:ea typeface="Prompt"/>
              <a:cs typeface="Prompt"/>
              <a:sym typeface="Prompt"/>
            </a:endParaRPr>
          </a:p>
        </p:txBody>
      </p:sp>
      <p:cxnSp>
        <p:nvCxnSpPr>
          <p:cNvPr id="1059" name="Google Shape;1059;gf39c2ebce4_0_52"/>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1060" name="Google Shape;1060;gf39c2ebce4_0_52"/>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1061" name="Google Shape;1061;gf39c2ebce4_0_52"/>
          <p:cNvPicPr preferRelativeResize="0"/>
          <p:nvPr/>
        </p:nvPicPr>
        <p:blipFill>
          <a:blip r:embed="rId3">
            <a:alphaModFix/>
          </a:blip>
          <a:stretch>
            <a:fillRect/>
          </a:stretch>
        </p:blipFill>
        <p:spPr>
          <a:xfrm>
            <a:off x="2474475" y="570350"/>
            <a:ext cx="6918176" cy="3470200"/>
          </a:xfrm>
          <a:prstGeom prst="rect">
            <a:avLst/>
          </a:prstGeom>
          <a:noFill/>
          <a:ln>
            <a:noFill/>
          </a:ln>
        </p:spPr>
      </p:pic>
      <p:sp>
        <p:nvSpPr>
          <p:cNvPr id="1062" name="Google Shape;1062;gf39c2ebce4_0_52"/>
          <p:cNvSpPr txBox="1"/>
          <p:nvPr/>
        </p:nvSpPr>
        <p:spPr>
          <a:xfrm>
            <a:off x="7682750"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10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067"/>
        <p:cNvGrpSpPr/>
        <p:nvPr/>
      </p:nvGrpSpPr>
      <p:grpSpPr>
        <a:xfrm>
          <a:off x="0" y="0"/>
          <a:ext cx="0" cy="0"/>
          <a:chOff x="0" y="0"/>
          <a:chExt cx="0" cy="0"/>
        </a:xfrm>
      </p:grpSpPr>
      <p:sp>
        <p:nvSpPr>
          <p:cNvPr id="1068" name="Google Shape;1068;gf39c2ebce4_0_23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56</a:t>
            </a:fld>
            <a:endParaRPr/>
          </a:p>
        </p:txBody>
      </p:sp>
      <p:sp>
        <p:nvSpPr>
          <p:cNvPr id="1069" name="Google Shape;1069;gf39c2ebce4_0_23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3. Report LPG Rolling (ตัวอย่างรายงาน)</a:t>
            </a:r>
            <a:endParaRPr sz="600">
              <a:latin typeface="Prompt"/>
              <a:ea typeface="Prompt"/>
              <a:cs typeface="Prompt"/>
              <a:sym typeface="Prompt"/>
            </a:endParaRPr>
          </a:p>
        </p:txBody>
      </p:sp>
      <p:cxnSp>
        <p:nvCxnSpPr>
          <p:cNvPr id="1070" name="Google Shape;1070;gf39c2ebce4_0_235"/>
          <p:cNvCxnSpPr/>
          <p:nvPr/>
        </p:nvCxnSpPr>
        <p:spPr>
          <a:xfrm>
            <a:off x="59731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071" name="Google Shape;1071;gf39c2ebce4_0_23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1072" name="Google Shape;1072;gf39c2ebce4_0_23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1073" name="Google Shape;1073;gf39c2ebce4_0_235"/>
          <p:cNvPicPr preferRelativeResize="0"/>
          <p:nvPr/>
        </p:nvPicPr>
        <p:blipFill>
          <a:blip r:embed="rId3">
            <a:alphaModFix/>
          </a:blip>
          <a:stretch>
            <a:fillRect/>
          </a:stretch>
        </p:blipFill>
        <p:spPr>
          <a:xfrm>
            <a:off x="76200" y="995250"/>
            <a:ext cx="5817099" cy="2917900"/>
          </a:xfrm>
          <a:prstGeom prst="rect">
            <a:avLst/>
          </a:prstGeom>
          <a:noFill/>
          <a:ln>
            <a:noFill/>
          </a:ln>
        </p:spPr>
      </p:pic>
      <p:pic>
        <p:nvPicPr>
          <p:cNvPr id="1074" name="Google Shape;1074;gf39c2ebce4_0_235"/>
          <p:cNvPicPr preferRelativeResize="0"/>
          <p:nvPr/>
        </p:nvPicPr>
        <p:blipFill>
          <a:blip r:embed="rId4">
            <a:alphaModFix/>
          </a:blip>
          <a:stretch>
            <a:fillRect/>
          </a:stretch>
        </p:blipFill>
        <p:spPr>
          <a:xfrm>
            <a:off x="6223325" y="995250"/>
            <a:ext cx="5384401" cy="306929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Google Shape;1080;gf39c2ebce4_0_79"/>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5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Ability</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Balance ของผลิตภัณฑ์ต่างๆ</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ข้อมูลปรับแผนจำหน่าย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สรุปแผนจำหน่าย เป็นการเทียบระหว่าง Plan และ Actual เดือนปัจจุบัน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1081" name="Google Shape;1081;gf39c2ebce4_0_7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57</a:t>
            </a:fld>
            <a:endParaRPr/>
          </a:p>
        </p:txBody>
      </p:sp>
      <p:sp>
        <p:nvSpPr>
          <p:cNvPr id="1082" name="Google Shape;1082;gf39c2ebce4_0_79"/>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a:t>
            </a:r>
            <a:endParaRPr sz="600">
              <a:latin typeface="Prompt"/>
              <a:ea typeface="Prompt"/>
              <a:cs typeface="Prompt"/>
              <a:sym typeface="Prompt"/>
            </a:endParaRPr>
          </a:p>
        </p:txBody>
      </p:sp>
      <p:cxnSp>
        <p:nvCxnSpPr>
          <p:cNvPr id="1083" name="Google Shape;1083;gf39c2ebce4_0_79"/>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1084" name="Google Shape;1084;gf39c2ebce4_0_79"/>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1085" name="Google Shape;1085;gf39c2ebce4_0_79"/>
          <p:cNvPicPr preferRelativeResize="0"/>
          <p:nvPr/>
        </p:nvPicPr>
        <p:blipFill>
          <a:blip r:embed="rId3">
            <a:alphaModFix/>
          </a:blip>
          <a:stretch>
            <a:fillRect/>
          </a:stretch>
        </p:blipFill>
        <p:spPr>
          <a:xfrm>
            <a:off x="2116850" y="919050"/>
            <a:ext cx="8408069" cy="2969099"/>
          </a:xfrm>
          <a:prstGeom prst="rect">
            <a:avLst/>
          </a:prstGeom>
          <a:noFill/>
          <a:ln>
            <a:noFill/>
          </a:ln>
        </p:spPr>
      </p:pic>
      <p:sp>
        <p:nvSpPr>
          <p:cNvPr id="1086" name="Google Shape;1086;gf39c2ebce4_0_79"/>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52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091"/>
        <p:cNvGrpSpPr/>
        <p:nvPr/>
      </p:nvGrpSpPr>
      <p:grpSpPr>
        <a:xfrm>
          <a:off x="0" y="0"/>
          <a:ext cx="0" cy="0"/>
          <a:chOff x="0" y="0"/>
          <a:chExt cx="0" cy="0"/>
        </a:xfrm>
      </p:grpSpPr>
      <p:sp>
        <p:nvSpPr>
          <p:cNvPr id="1092" name="Google Shape;1092;gf39c2ebce4_0_9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58</a:t>
            </a:fld>
            <a:endParaRPr/>
          </a:p>
        </p:txBody>
      </p:sp>
      <p:sp>
        <p:nvSpPr>
          <p:cNvPr id="1093" name="Google Shape;1093;gf39c2ebce4_0_9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a:t>
            </a:r>
            <a:endParaRPr sz="600">
              <a:latin typeface="Prompt"/>
              <a:ea typeface="Prompt"/>
              <a:cs typeface="Prompt"/>
              <a:sym typeface="Prompt"/>
            </a:endParaRPr>
          </a:p>
        </p:txBody>
      </p:sp>
      <p:pic>
        <p:nvPicPr>
          <p:cNvPr id="1094" name="Google Shape;1094;gf39c2ebce4_0_91"/>
          <p:cNvPicPr preferRelativeResize="0"/>
          <p:nvPr/>
        </p:nvPicPr>
        <p:blipFill rotWithShape="1">
          <a:blip r:embed="rId3">
            <a:alphaModFix/>
          </a:blip>
          <a:srcRect r="3428"/>
          <a:stretch/>
        </p:blipFill>
        <p:spPr>
          <a:xfrm>
            <a:off x="82225" y="766650"/>
            <a:ext cx="5653650" cy="3391476"/>
          </a:xfrm>
          <a:prstGeom prst="rect">
            <a:avLst/>
          </a:prstGeom>
          <a:noFill/>
          <a:ln>
            <a:noFill/>
          </a:ln>
        </p:spPr>
      </p:pic>
      <p:pic>
        <p:nvPicPr>
          <p:cNvPr id="1095" name="Google Shape;1095;gf39c2ebce4_0_91"/>
          <p:cNvPicPr preferRelativeResize="0"/>
          <p:nvPr/>
        </p:nvPicPr>
        <p:blipFill rotWithShape="1">
          <a:blip r:embed="rId4">
            <a:alphaModFix/>
          </a:blip>
          <a:srcRect r="14683"/>
          <a:stretch/>
        </p:blipFill>
        <p:spPr>
          <a:xfrm>
            <a:off x="5927175" y="766650"/>
            <a:ext cx="6264825" cy="3391475"/>
          </a:xfrm>
          <a:prstGeom prst="rect">
            <a:avLst/>
          </a:prstGeom>
          <a:noFill/>
          <a:ln>
            <a:noFill/>
          </a:ln>
        </p:spPr>
      </p:pic>
      <p:cxnSp>
        <p:nvCxnSpPr>
          <p:cNvPr id="1096" name="Google Shape;1096;gf39c2ebce4_0_9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097" name="Google Shape;1097;gf39c2ebce4_0_9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1098" name="Google Shape;1098;gf39c2ebce4_0_91"/>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103"/>
        <p:cNvGrpSpPr/>
        <p:nvPr/>
      </p:nvGrpSpPr>
      <p:grpSpPr>
        <a:xfrm>
          <a:off x="0" y="0"/>
          <a:ext cx="0" cy="0"/>
          <a:chOff x="0" y="0"/>
          <a:chExt cx="0" cy="0"/>
        </a:xfrm>
      </p:grpSpPr>
      <p:sp>
        <p:nvSpPr>
          <p:cNvPr id="1104" name="Google Shape;1104;gf39c2ebce4_0_11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59</a:t>
            </a:fld>
            <a:endParaRPr/>
          </a:p>
        </p:txBody>
      </p:sp>
      <p:sp>
        <p:nvSpPr>
          <p:cNvPr id="1105" name="Google Shape;1105;gf39c2ebce4_0_11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1106" name="Google Shape;1106;gf39c2ebce4_0_11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107" name="Google Shape;1107;gf39c2ebce4_0_11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sp>
        <p:nvSpPr>
          <p:cNvPr id="1108" name="Google Shape;1108;gf39c2ebce4_0_11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4</a:t>
            </a:r>
            <a:endParaRPr sz="1500">
              <a:solidFill>
                <a:srgbClr val="888888"/>
              </a:solidFill>
              <a:latin typeface="Prompt"/>
              <a:ea typeface="Prompt"/>
              <a:cs typeface="Prompt"/>
              <a:sym typeface="Prompt"/>
            </a:endParaRPr>
          </a:p>
        </p:txBody>
      </p:sp>
      <p:pic>
        <p:nvPicPr>
          <p:cNvPr id="1109" name="Google Shape;1109;gf39c2ebce4_0_118"/>
          <p:cNvPicPr preferRelativeResize="0"/>
          <p:nvPr/>
        </p:nvPicPr>
        <p:blipFill>
          <a:blip r:embed="rId3">
            <a:alphaModFix/>
          </a:blip>
          <a:stretch>
            <a:fillRect/>
          </a:stretch>
        </p:blipFill>
        <p:spPr>
          <a:xfrm>
            <a:off x="152400" y="919050"/>
            <a:ext cx="5592126" cy="3007717"/>
          </a:xfrm>
          <a:prstGeom prst="rect">
            <a:avLst/>
          </a:prstGeom>
          <a:noFill/>
          <a:ln>
            <a:noFill/>
          </a:ln>
        </p:spPr>
      </p:pic>
      <p:pic>
        <p:nvPicPr>
          <p:cNvPr id="1110" name="Google Shape;1110;gf39c2ebce4_0_118"/>
          <p:cNvPicPr preferRelativeResize="0"/>
          <p:nvPr/>
        </p:nvPicPr>
        <p:blipFill>
          <a:blip r:embed="rId4">
            <a:alphaModFix/>
          </a:blip>
          <a:stretch>
            <a:fillRect/>
          </a:stretch>
        </p:blipFill>
        <p:spPr>
          <a:xfrm>
            <a:off x="6049325" y="952463"/>
            <a:ext cx="5968677" cy="29408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14175a90cd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187" name="Google Shape;187;g114175a90cd_0_16"/>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88" name="Google Shape;188;g114175a90cd_0_16"/>
          <p:cNvPicPr preferRelativeResize="0"/>
          <p:nvPr/>
        </p:nvPicPr>
        <p:blipFill>
          <a:blip r:embed="rId3">
            <a:alphaModFix/>
          </a:blip>
          <a:stretch>
            <a:fillRect/>
          </a:stretch>
        </p:blipFill>
        <p:spPr>
          <a:xfrm>
            <a:off x="10821775" y="5320453"/>
            <a:ext cx="1275950" cy="950175"/>
          </a:xfrm>
          <a:prstGeom prst="rect">
            <a:avLst/>
          </a:prstGeom>
          <a:noFill/>
          <a:ln>
            <a:noFill/>
          </a:ln>
        </p:spPr>
      </p:pic>
      <p:pic>
        <p:nvPicPr>
          <p:cNvPr id="189" name="Google Shape;189;g114175a90cd_0_16"/>
          <p:cNvPicPr preferRelativeResize="0"/>
          <p:nvPr/>
        </p:nvPicPr>
        <p:blipFill>
          <a:blip r:embed="rId4">
            <a:alphaModFix/>
          </a:blip>
          <a:stretch>
            <a:fillRect/>
          </a:stretch>
        </p:blipFill>
        <p:spPr>
          <a:xfrm>
            <a:off x="1343025" y="1990731"/>
            <a:ext cx="9505950" cy="2876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15"/>
        <p:cNvGrpSpPr/>
        <p:nvPr/>
      </p:nvGrpSpPr>
      <p:grpSpPr>
        <a:xfrm>
          <a:off x="0" y="0"/>
          <a:ext cx="0" cy="0"/>
          <a:chOff x="0" y="0"/>
          <a:chExt cx="0" cy="0"/>
        </a:xfrm>
      </p:grpSpPr>
      <p:sp>
        <p:nvSpPr>
          <p:cNvPr id="1116" name="Google Shape;1116;gf39c2ebce4_0_13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60</a:t>
            </a:fld>
            <a:endParaRPr/>
          </a:p>
        </p:txBody>
      </p:sp>
      <p:sp>
        <p:nvSpPr>
          <p:cNvPr id="1117" name="Google Shape;1117;gf39c2ebce4_0_13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1118" name="Google Shape;1118;gf39c2ebce4_0_13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119" name="Google Shape;1119;gf39c2ebce4_0_13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5</a:t>
            </a:r>
            <a:endParaRPr sz="1500">
              <a:solidFill>
                <a:srgbClr val="888888"/>
              </a:solidFill>
              <a:latin typeface="Prompt"/>
              <a:ea typeface="Prompt"/>
              <a:cs typeface="Prompt"/>
              <a:sym typeface="Prompt"/>
            </a:endParaRPr>
          </a:p>
        </p:txBody>
      </p:sp>
      <p:pic>
        <p:nvPicPr>
          <p:cNvPr id="1120" name="Google Shape;1120;gf39c2ebce4_0_131"/>
          <p:cNvPicPr preferRelativeResize="0"/>
          <p:nvPr/>
        </p:nvPicPr>
        <p:blipFill>
          <a:blip r:embed="rId3">
            <a:alphaModFix/>
          </a:blip>
          <a:stretch>
            <a:fillRect/>
          </a:stretch>
        </p:blipFill>
        <p:spPr>
          <a:xfrm>
            <a:off x="152400" y="919050"/>
            <a:ext cx="5592124" cy="25221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25"/>
        <p:cNvGrpSpPr/>
        <p:nvPr/>
      </p:nvGrpSpPr>
      <p:grpSpPr>
        <a:xfrm>
          <a:off x="0" y="0"/>
          <a:ext cx="0" cy="0"/>
          <a:chOff x="0" y="0"/>
          <a:chExt cx="0" cy="0"/>
        </a:xfrm>
      </p:grpSpPr>
      <p:sp>
        <p:nvSpPr>
          <p:cNvPr id="1126" name="Google Shape;1126;gf39c2ebce4_0_143"/>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10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Cost วผก					6. ข้อมูล Revenue</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ข้อมูล Reference Price			7. ข้อมูล Margin</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 Full Cost					8. ข้อมูล Margin Per Unit</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 Selling Price				9. ข้อมูล Full cost W.avg.</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ข้อมูล Volume					10. ข้อมูล Selling Price W.avg.</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1127" name="Google Shape;1127;gf39c2ebce4_0_14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61</a:t>
            </a:fld>
            <a:endParaRPr/>
          </a:p>
        </p:txBody>
      </p:sp>
      <p:sp>
        <p:nvSpPr>
          <p:cNvPr id="1128" name="Google Shape;1128;gf39c2ebce4_0_143"/>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5. Report Summary</a:t>
            </a:r>
            <a:endParaRPr sz="600">
              <a:latin typeface="Prompt"/>
              <a:ea typeface="Prompt"/>
              <a:cs typeface="Prompt"/>
              <a:sym typeface="Prompt"/>
            </a:endParaRPr>
          </a:p>
        </p:txBody>
      </p:sp>
      <p:cxnSp>
        <p:nvCxnSpPr>
          <p:cNvPr id="1129" name="Google Shape;1129;gf39c2ebce4_0_143"/>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1130" name="Google Shape;1130;gf39c2ebce4_0_143"/>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1131" name="Google Shape;1131;gf39c2ebce4_0_143"/>
          <p:cNvPicPr preferRelativeResize="0"/>
          <p:nvPr/>
        </p:nvPicPr>
        <p:blipFill>
          <a:blip r:embed="rId3">
            <a:alphaModFix/>
          </a:blip>
          <a:stretch>
            <a:fillRect/>
          </a:stretch>
        </p:blipFill>
        <p:spPr>
          <a:xfrm>
            <a:off x="1169700" y="919050"/>
            <a:ext cx="9020050" cy="2969100"/>
          </a:xfrm>
          <a:prstGeom prst="rect">
            <a:avLst/>
          </a:prstGeom>
          <a:noFill/>
          <a:ln>
            <a:noFill/>
          </a:ln>
        </p:spPr>
      </p:pic>
      <p:sp>
        <p:nvSpPr>
          <p:cNvPr id="1132" name="Google Shape;1132;gf39c2ebce4_0_143"/>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25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137"/>
        <p:cNvGrpSpPr/>
        <p:nvPr/>
      </p:nvGrpSpPr>
      <p:grpSpPr>
        <a:xfrm>
          <a:off x="0" y="0"/>
          <a:ext cx="0" cy="0"/>
          <a:chOff x="0" y="0"/>
          <a:chExt cx="0" cy="0"/>
        </a:xfrm>
      </p:grpSpPr>
      <p:sp>
        <p:nvSpPr>
          <p:cNvPr id="1138" name="Google Shape;1138;gf39c2ebce4_0_16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62</a:t>
            </a:fld>
            <a:endParaRPr/>
          </a:p>
        </p:txBody>
      </p:sp>
      <p:sp>
        <p:nvSpPr>
          <p:cNvPr id="1139" name="Google Shape;1139;gf39c2ebce4_0_16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b="1">
                <a:solidFill>
                  <a:srgbClr val="0070C0"/>
                </a:solidFill>
                <a:latin typeface="Prompt"/>
                <a:ea typeface="Prompt"/>
                <a:cs typeface="Prompt"/>
                <a:sym typeface="Prompt"/>
              </a:rPr>
              <a:t> 5. Report Summary(ตัวอย่างรายงาน)</a:t>
            </a:r>
            <a:endParaRPr sz="600">
              <a:solidFill>
                <a:schemeClr val="dk1"/>
              </a:solidFill>
              <a:latin typeface="Prompt"/>
              <a:ea typeface="Prompt"/>
              <a:cs typeface="Prompt"/>
              <a:sym typeface="Prompt"/>
            </a:endParaRPr>
          </a:p>
          <a:p>
            <a:pPr marL="0" lvl="0" indent="0" algn="l" rtl="0">
              <a:spcBef>
                <a:spcPts val="0"/>
              </a:spcBef>
              <a:spcAft>
                <a:spcPts val="0"/>
              </a:spcAft>
              <a:buClr>
                <a:schemeClr val="dk1"/>
              </a:buClr>
              <a:buSzPts val="1100"/>
              <a:buFont typeface="Arial"/>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1140" name="Google Shape;1140;gf39c2ebce4_0_16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141" name="Google Shape;1141;gf39c2ebce4_0_16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1142" name="Google Shape;1142;gf39c2ebce4_0_16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1143" name="Google Shape;1143;gf39c2ebce4_0_165"/>
          <p:cNvPicPr preferRelativeResize="0"/>
          <p:nvPr/>
        </p:nvPicPr>
        <p:blipFill>
          <a:blip r:embed="rId3">
            <a:alphaModFix/>
          </a:blip>
          <a:stretch>
            <a:fillRect/>
          </a:stretch>
        </p:blipFill>
        <p:spPr>
          <a:xfrm>
            <a:off x="174000" y="1059375"/>
            <a:ext cx="5561873" cy="2350625"/>
          </a:xfrm>
          <a:prstGeom prst="rect">
            <a:avLst/>
          </a:prstGeom>
          <a:noFill/>
          <a:ln>
            <a:noFill/>
          </a:ln>
        </p:spPr>
      </p:pic>
      <p:pic>
        <p:nvPicPr>
          <p:cNvPr id="1144" name="Google Shape;1144;gf39c2ebce4_0_165"/>
          <p:cNvPicPr preferRelativeResize="0"/>
          <p:nvPr/>
        </p:nvPicPr>
        <p:blipFill>
          <a:blip r:embed="rId4">
            <a:alphaModFix/>
          </a:blip>
          <a:stretch>
            <a:fillRect/>
          </a:stretch>
        </p:blipFill>
        <p:spPr>
          <a:xfrm>
            <a:off x="6049325" y="1059375"/>
            <a:ext cx="5968675" cy="23506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149"/>
        <p:cNvGrpSpPr/>
        <p:nvPr/>
      </p:nvGrpSpPr>
      <p:grpSpPr>
        <a:xfrm>
          <a:off x="0" y="0"/>
          <a:ext cx="0" cy="0"/>
          <a:chOff x="0" y="0"/>
          <a:chExt cx="0" cy="0"/>
        </a:xfrm>
      </p:grpSpPr>
      <p:sp>
        <p:nvSpPr>
          <p:cNvPr id="1150" name="Google Shape;1150;gf39c2ebce4_0_1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63</a:t>
            </a:fld>
            <a:endParaRPr/>
          </a:p>
        </p:txBody>
      </p:sp>
      <p:sp>
        <p:nvSpPr>
          <p:cNvPr id="1151" name="Google Shape;1151;gf39c2ebce4_0_17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 5. Report Summary(ตัวอย่างรายงาน) (ต่อ)</a:t>
            </a:r>
            <a:endParaRPr sz="600">
              <a:solidFill>
                <a:schemeClr val="dk1"/>
              </a:solidFill>
              <a:latin typeface="Prompt"/>
              <a:ea typeface="Prompt"/>
              <a:cs typeface="Prompt"/>
              <a:sym typeface="Prompt"/>
            </a:endParaRPr>
          </a:p>
          <a:p>
            <a:pPr marL="0" lvl="0" indent="0" algn="l" rtl="0">
              <a:spcBef>
                <a:spcPts val="0"/>
              </a:spcBef>
              <a:spcAft>
                <a:spcPts val="0"/>
              </a:spcAft>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1152" name="Google Shape;1152;gf39c2ebce4_0_178"/>
          <p:cNvCxnSpPr/>
          <p:nvPr/>
        </p:nvCxnSpPr>
        <p:spPr>
          <a:xfrm>
            <a:off x="60493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153" name="Google Shape;1153;gf39c2ebce4_0_178"/>
          <p:cNvSpPr txBox="1"/>
          <p:nvPr/>
        </p:nvSpPr>
        <p:spPr>
          <a:xfrm>
            <a:off x="351475" y="4496575"/>
            <a:ext cx="5384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3-10</a:t>
            </a:r>
            <a:endParaRPr sz="1500">
              <a:solidFill>
                <a:srgbClr val="888888"/>
              </a:solidFill>
              <a:latin typeface="Prompt"/>
              <a:ea typeface="Prompt"/>
              <a:cs typeface="Prompt"/>
              <a:sym typeface="Prompt"/>
            </a:endParaRPr>
          </a:p>
          <a:p>
            <a:pPr marL="0" marR="0" lvl="0" indent="0" algn="ctr" rtl="0">
              <a:spcBef>
                <a:spcPts val="0"/>
              </a:spcBef>
              <a:spcAft>
                <a:spcPts val="0"/>
              </a:spcAft>
              <a:buNone/>
            </a:pPr>
            <a:r>
              <a:rPr lang="en-US" sz="1500">
                <a:solidFill>
                  <a:srgbClr val="888888"/>
                </a:solidFill>
                <a:latin typeface="Prompt"/>
                <a:ea typeface="Prompt"/>
                <a:cs typeface="Prompt"/>
                <a:sym typeface="Prompt"/>
              </a:rPr>
              <a:t>รูปแบบรายงานคล้ายกันแต่ข้อมูลที่นำมาออกรายงานเป็นคนละส่วน</a:t>
            </a:r>
            <a:endParaRPr sz="1500">
              <a:solidFill>
                <a:srgbClr val="888888"/>
              </a:solidFill>
              <a:latin typeface="Prompt"/>
              <a:ea typeface="Prompt"/>
              <a:cs typeface="Prompt"/>
              <a:sym typeface="Prompt"/>
            </a:endParaRPr>
          </a:p>
        </p:txBody>
      </p:sp>
      <p:pic>
        <p:nvPicPr>
          <p:cNvPr id="1154" name="Google Shape;1154;gf39c2ebce4_0_178"/>
          <p:cNvPicPr preferRelativeResize="0"/>
          <p:nvPr/>
        </p:nvPicPr>
        <p:blipFill>
          <a:blip r:embed="rId3">
            <a:alphaModFix/>
          </a:blip>
          <a:stretch>
            <a:fillRect/>
          </a:stretch>
        </p:blipFill>
        <p:spPr>
          <a:xfrm>
            <a:off x="247625" y="1059375"/>
            <a:ext cx="5592101" cy="23696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159"/>
        <p:cNvGrpSpPr/>
        <p:nvPr/>
      </p:nvGrpSpPr>
      <p:grpSpPr>
        <a:xfrm>
          <a:off x="0" y="0"/>
          <a:ext cx="0" cy="0"/>
          <a:chOff x="0" y="0"/>
          <a:chExt cx="0" cy="0"/>
        </a:xfrm>
      </p:grpSpPr>
      <p:sp>
        <p:nvSpPr>
          <p:cNvPr id="1160" name="Google Shape;1160;g114175a90cd_0_8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64</a:t>
            </a:fld>
            <a:endParaRPr/>
          </a:p>
        </p:txBody>
      </p:sp>
      <p:sp>
        <p:nvSpPr>
          <p:cNvPr id="1161" name="Google Shape;1161;g114175a90cd_0_83"/>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1162" name="Google Shape;1162;g114175a90cd_0_83"/>
          <p:cNvGraphicFramePr/>
          <p:nvPr/>
        </p:nvGraphicFramePr>
        <p:xfrm>
          <a:off x="353025" y="1149725"/>
          <a:ext cx="3000000" cy="3000000"/>
        </p:xfrm>
        <a:graphic>
          <a:graphicData uri="http://schemas.openxmlformats.org/drawingml/2006/table">
            <a:tbl>
              <a:tblPr>
                <a:noFill/>
                <a:tableStyleId>{F0A88BB4-8B9F-4ADC-89CD-E151A919272C}</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1163" name="Google Shape;1163;g114175a90cd_0_83"/>
          <p:cNvGraphicFramePr/>
          <p:nvPr/>
        </p:nvGraphicFramePr>
        <p:xfrm>
          <a:off x="6086475" y="1263125"/>
          <a:ext cx="3000000" cy="3000000"/>
        </p:xfrm>
        <a:graphic>
          <a:graphicData uri="http://schemas.openxmlformats.org/drawingml/2006/table">
            <a:tbl>
              <a:tblPr>
                <a:noFill/>
                <a:tableStyleId>{F0A88BB4-8B9F-4ADC-89CD-E151A919272C}</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1164" name="Google Shape;1164;g114175a90cd_0_83"/>
          <p:cNvSpPr/>
          <p:nvPr/>
        </p:nvSpPr>
        <p:spPr>
          <a:xfrm>
            <a:off x="3975400" y="221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g114175a90cd_0_83"/>
          <p:cNvCxnSpPr>
            <a:stCxn id="1164" idx="6"/>
          </p:cNvCxnSpPr>
          <p:nvPr/>
        </p:nvCxnSpPr>
        <p:spPr>
          <a:xfrm rot="10800000" flipH="1">
            <a:off x="4719400" y="2100575"/>
            <a:ext cx="1278600" cy="296100"/>
          </a:xfrm>
          <a:prstGeom prst="straightConnector1">
            <a:avLst/>
          </a:prstGeom>
          <a:noFill/>
          <a:ln w="9525" cap="flat" cmpd="sng">
            <a:solidFill>
              <a:schemeClr val="accent2"/>
            </a:solidFill>
            <a:prstDash val="solid"/>
            <a:round/>
            <a:headEnd type="none" w="med" len="med"/>
            <a:tailEnd type="triangle" w="med" len="med"/>
          </a:ln>
        </p:spPr>
      </p:cxnSp>
      <p:sp>
        <p:nvSpPr>
          <p:cNvPr id="1166" name="Google Shape;1166;g114175a90cd_0_83"/>
          <p:cNvSpPr/>
          <p:nvPr/>
        </p:nvSpPr>
        <p:spPr>
          <a:xfrm>
            <a:off x="3975400" y="257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g114175a90cd_0_83"/>
          <p:cNvCxnSpPr/>
          <p:nvPr/>
        </p:nvCxnSpPr>
        <p:spPr>
          <a:xfrm>
            <a:off x="4719400" y="2793175"/>
            <a:ext cx="1406400" cy="1240800"/>
          </a:xfrm>
          <a:prstGeom prst="straightConnector1">
            <a:avLst/>
          </a:prstGeom>
          <a:noFill/>
          <a:ln w="9525" cap="flat" cmpd="sng">
            <a:solidFill>
              <a:schemeClr val="accent2"/>
            </a:solidFill>
            <a:prstDash val="solid"/>
            <a:round/>
            <a:headEnd type="none" w="med" len="med"/>
            <a:tailEnd type="triangle" w="med" len="med"/>
          </a:ln>
        </p:spPr>
      </p:cxnSp>
      <p:sp>
        <p:nvSpPr>
          <p:cNvPr id="1168" name="Google Shape;1168;g114175a90cd_0_83"/>
          <p:cNvSpPr/>
          <p:nvPr/>
        </p:nvSpPr>
        <p:spPr>
          <a:xfrm>
            <a:off x="11010725" y="30690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69" name="Google Shape;1169;g114175a90cd_0_83"/>
          <p:cNvGraphicFramePr/>
          <p:nvPr/>
        </p:nvGraphicFramePr>
        <p:xfrm>
          <a:off x="6086450" y="4143225"/>
          <a:ext cx="3000000" cy="3000000"/>
        </p:xfrm>
        <a:graphic>
          <a:graphicData uri="http://schemas.openxmlformats.org/drawingml/2006/table">
            <a:tbl>
              <a:tblPr>
                <a:noFill/>
                <a:tableStyleId>{F0A88BB4-8B9F-4ADC-89CD-E151A919272C}</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gridCol w="1383075">
                  <a:extLst>
                    <a:ext uri="{9D8B030D-6E8A-4147-A177-3AD203B41FA5}">
                      <a16:colId xmlns:a16="http://schemas.microsoft.com/office/drawing/2014/main" val="20003"/>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US" sz="1200" b="1">
                          <a:solidFill>
                            <a:srgbClr val="FCFDFD"/>
                          </a:solidFill>
                        </a:rPr>
                        <a:t>Total</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vMerge="1">
                  <a:txBody>
                    <a:bodyPr/>
                    <a:lstStyle/>
                    <a:p>
                      <a:endParaRPr lang="en-US"/>
                    </a:p>
                  </a:txBody>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87</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bl>
          </a:graphicData>
        </a:graphic>
      </p:graphicFrame>
      <p:sp>
        <p:nvSpPr>
          <p:cNvPr id="1170" name="Google Shape;1170;g114175a90cd_0_83"/>
          <p:cNvSpPr/>
          <p:nvPr/>
        </p:nvSpPr>
        <p:spPr>
          <a:xfrm>
            <a:off x="11010725" y="4638513"/>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175"/>
        <p:cNvGrpSpPr/>
        <p:nvPr/>
      </p:nvGrpSpPr>
      <p:grpSpPr>
        <a:xfrm>
          <a:off x="0" y="0"/>
          <a:ext cx="0" cy="0"/>
          <a:chOff x="0" y="0"/>
          <a:chExt cx="0" cy="0"/>
        </a:xfrm>
      </p:grpSpPr>
      <p:sp>
        <p:nvSpPr>
          <p:cNvPr id="1176" name="Google Shape;1176;g114175a90cd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65</a:t>
            </a:fld>
            <a:endParaRPr/>
          </a:p>
        </p:txBody>
      </p:sp>
      <p:sp>
        <p:nvSpPr>
          <p:cNvPr id="1177" name="Google Shape;1177;g114175a90cd_0_52"/>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1178" name="Google Shape;1178;g114175a90cd_0_52"/>
          <p:cNvGraphicFramePr/>
          <p:nvPr/>
        </p:nvGraphicFramePr>
        <p:xfrm>
          <a:off x="353025" y="921125"/>
          <a:ext cx="3000000" cy="3000000"/>
        </p:xfrm>
        <a:graphic>
          <a:graphicData uri="http://schemas.openxmlformats.org/drawingml/2006/table">
            <a:tbl>
              <a:tblPr>
                <a:noFill/>
                <a:tableStyleId>{F0A88BB4-8B9F-4ADC-89CD-E151A919272C}</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1179" name="Google Shape;1179;g114175a90cd_0_52"/>
          <p:cNvGraphicFramePr/>
          <p:nvPr/>
        </p:nvGraphicFramePr>
        <p:xfrm>
          <a:off x="6086475" y="871800"/>
          <a:ext cx="3000000" cy="3000000"/>
        </p:xfrm>
        <a:graphic>
          <a:graphicData uri="http://schemas.openxmlformats.org/drawingml/2006/table">
            <a:tbl>
              <a:tblPr>
                <a:noFill/>
                <a:tableStyleId>{F0A88BB4-8B9F-4ADC-89CD-E151A919272C}</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1180" name="Google Shape;1180;g114175a90cd_0_52"/>
          <p:cNvSpPr/>
          <p:nvPr/>
        </p:nvSpPr>
        <p:spPr>
          <a:xfrm>
            <a:off x="3975400" y="198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1" name="Google Shape;1181;g114175a90cd_0_52"/>
          <p:cNvCxnSpPr>
            <a:stCxn id="1180" idx="6"/>
          </p:cNvCxnSpPr>
          <p:nvPr/>
        </p:nvCxnSpPr>
        <p:spPr>
          <a:xfrm rot="10800000" flipH="1">
            <a:off x="4719400" y="1871975"/>
            <a:ext cx="1278600" cy="296100"/>
          </a:xfrm>
          <a:prstGeom prst="straightConnector1">
            <a:avLst/>
          </a:prstGeom>
          <a:noFill/>
          <a:ln w="9525" cap="flat" cmpd="sng">
            <a:solidFill>
              <a:schemeClr val="accent2"/>
            </a:solidFill>
            <a:prstDash val="solid"/>
            <a:round/>
            <a:headEnd type="none" w="med" len="med"/>
            <a:tailEnd type="triangle" w="med" len="med"/>
          </a:ln>
        </p:spPr>
      </p:cxnSp>
      <p:graphicFrame>
        <p:nvGraphicFramePr>
          <p:cNvPr id="1182" name="Google Shape;1182;g114175a90cd_0_52"/>
          <p:cNvGraphicFramePr/>
          <p:nvPr/>
        </p:nvGraphicFramePr>
        <p:xfrm>
          <a:off x="5045975" y="3257488"/>
          <a:ext cx="3000000" cy="3000000"/>
        </p:xfrm>
        <a:graphic>
          <a:graphicData uri="http://schemas.openxmlformats.org/drawingml/2006/table">
            <a:tbl>
              <a:tblPr>
                <a:noFill/>
                <a:tableStyleId>{F0A88BB4-8B9F-4ADC-89CD-E151A919272C}</a:tableStyleId>
              </a:tblPr>
              <a:tblGrid>
                <a:gridCol w="4105275">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tblGrid>
              <a:tr h="219075">
                <a:tc>
                  <a:txBody>
                    <a:bodyPr/>
                    <a:lstStyle/>
                    <a:p>
                      <a:pPr marL="0" lvl="0" indent="0" algn="ctr" rtl="0">
                        <a:lnSpc>
                          <a:spcPct val="115000"/>
                        </a:lnSpc>
                        <a:spcBef>
                          <a:spcPts val="0"/>
                        </a:spcBef>
                        <a:spcAft>
                          <a:spcPts val="0"/>
                        </a:spcAft>
                        <a:buNone/>
                      </a:pPr>
                      <a:r>
                        <a:rPr lang="en-US" sz="1000" b="1">
                          <a:solidFill>
                            <a:srgbClr val="FCFDFD"/>
                          </a:solidFill>
                        </a:rPr>
                        <a:t>Model ChangeTopic</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Effect area</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Manday เพิ่มเติม</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US" sz="1000"/>
                        <a:t>Scope เดิม</a:t>
                      </a:r>
                      <a:endParaRPr sz="1000"/>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t>34</a:t>
                      </a:r>
                      <a:endParaRPr sz="10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รองรับข้อมูล contract เพื่อนำมาเป็น constraint ใน optimization</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 C3, LPG, Pentane, NGL, CO2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1 ผลิตภัณฑ์ C2 มีเงื่อนไขการกำหนดตัวแปรการเกิน 274 ton/hr</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7</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81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การกำหนดปริมาณการขายตามปริมาณของลำเรือ (Shipment)</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14</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 (Domestic,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9075">
                <a:tc gridSpan="2">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TOTAL</a:t>
                      </a:r>
                      <a:endParaRPr sz="11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200" b="1">
                          <a:latin typeface="Calibri"/>
                          <a:ea typeface="Calibri"/>
                          <a:cs typeface="Calibri"/>
                          <a:sym typeface="Calibri"/>
                        </a:rPr>
                        <a:t>121</a:t>
                      </a:r>
                      <a:endParaRPr sz="12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10"/>
                  </a:ext>
                </a:extLst>
              </a:tr>
            </a:tbl>
          </a:graphicData>
        </a:graphic>
      </p:graphicFrame>
      <p:sp>
        <p:nvSpPr>
          <p:cNvPr id="1183" name="Google Shape;1183;g114175a90cd_0_52"/>
          <p:cNvSpPr/>
          <p:nvPr/>
        </p:nvSpPr>
        <p:spPr>
          <a:xfrm>
            <a:off x="3975400" y="234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4" name="Google Shape;1184;g114175a90cd_0_52"/>
          <p:cNvCxnSpPr/>
          <p:nvPr/>
        </p:nvCxnSpPr>
        <p:spPr>
          <a:xfrm>
            <a:off x="4719400" y="2564575"/>
            <a:ext cx="860100" cy="644100"/>
          </a:xfrm>
          <a:prstGeom prst="straightConnector1">
            <a:avLst/>
          </a:prstGeom>
          <a:noFill/>
          <a:ln w="9525" cap="flat" cmpd="sng">
            <a:solidFill>
              <a:schemeClr val="accent2"/>
            </a:solidFill>
            <a:prstDash val="solid"/>
            <a:round/>
            <a:headEnd type="none" w="med" len="med"/>
            <a:tailEnd type="triangle" w="med" len="med"/>
          </a:ln>
        </p:spPr>
      </p:cxnSp>
      <p:sp>
        <p:nvSpPr>
          <p:cNvPr id="1185" name="Google Shape;1185;g114175a90cd_0_52"/>
          <p:cNvSpPr/>
          <p:nvPr/>
        </p:nvSpPr>
        <p:spPr>
          <a:xfrm>
            <a:off x="11068850" y="2697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g114175a90cd_0_52"/>
          <p:cNvSpPr/>
          <p:nvPr/>
        </p:nvSpPr>
        <p:spPr>
          <a:xfrm>
            <a:off x="11128275" y="5974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190"/>
        <p:cNvGrpSpPr/>
        <p:nvPr/>
      </p:nvGrpSpPr>
      <p:grpSpPr>
        <a:xfrm>
          <a:off x="0" y="0"/>
          <a:ext cx="0" cy="0"/>
          <a:chOff x="0" y="0"/>
          <a:chExt cx="0" cy="0"/>
        </a:xfrm>
      </p:grpSpPr>
      <p:sp>
        <p:nvSpPr>
          <p:cNvPr id="1191" name="Google Shape;1191;g113d8db2799_0_255"/>
          <p:cNvSpPr txBox="1">
            <a:spLocks noGrp="1"/>
          </p:cNvSpPr>
          <p:nvPr>
            <p:ph type="sldNum" idx="12"/>
          </p:nvPr>
        </p:nvSpPr>
        <p:spPr>
          <a:xfrm>
            <a:off x="11530731" y="6560463"/>
            <a:ext cx="567000" cy="25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66</a:t>
            </a:fld>
            <a:endParaRPr/>
          </a:p>
        </p:txBody>
      </p:sp>
      <p:sp>
        <p:nvSpPr>
          <p:cNvPr id="1192" name="Google Shape;1192;g113d8db2799_0_255"/>
          <p:cNvSpPr txBox="1">
            <a:spLocks noGrp="1"/>
          </p:cNvSpPr>
          <p:nvPr>
            <p:ph type="body" idx="2"/>
          </p:nvPr>
        </p:nvSpPr>
        <p:spPr>
          <a:xfrm>
            <a:off x="341387" y="271906"/>
            <a:ext cx="9889200" cy="57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200">
                <a:latin typeface="Prompt"/>
                <a:ea typeface="Prompt"/>
                <a:cs typeface="Prompt"/>
                <a:sym typeface="Prompt"/>
              </a:rPr>
              <a:t>5.1 รายงาน </a:t>
            </a:r>
            <a:endParaRPr sz="2200">
              <a:latin typeface="Prompt"/>
              <a:ea typeface="Prompt"/>
              <a:cs typeface="Prompt"/>
              <a:sym typeface="Prompt"/>
            </a:endParaRPr>
          </a:p>
        </p:txBody>
      </p:sp>
      <p:cxnSp>
        <p:nvCxnSpPr>
          <p:cNvPr id="1193" name="Google Shape;1193;g113d8db2799_0_25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1194" name="Google Shape;1194;g113d8db2799_0_255"/>
          <p:cNvSpPr txBox="1"/>
          <p:nvPr/>
        </p:nvSpPr>
        <p:spPr>
          <a:xfrm>
            <a:off x="6256775" y="1190125"/>
            <a:ext cx="5384400" cy="877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ไม่มีใน CR002 </a:t>
            </a:r>
            <a:endParaRPr sz="1700">
              <a:solidFill>
                <a:srgbClr val="FF0000"/>
              </a:solidFill>
              <a:latin typeface="Prompt"/>
              <a:ea typeface="Prompt"/>
              <a:cs typeface="Prompt"/>
              <a:sym typeface="Prompt"/>
            </a:endParaRPr>
          </a:p>
          <a:p>
            <a:pPr marL="45720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เพิ่มรายงาน Cal Margin ในส่วนของรายงาน</a:t>
            </a: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1195" name="Google Shape;1195;g113d8db2799_0_255"/>
          <p:cNvSpPr txBox="1">
            <a:spLocks noGrp="1"/>
          </p:cNvSpPr>
          <p:nvPr>
            <p:ph type="body" idx="2"/>
          </p:nvPr>
        </p:nvSpPr>
        <p:spPr>
          <a:xfrm>
            <a:off x="392950" y="1190125"/>
            <a:ext cx="5271000" cy="162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1196" name="Google Shape;1196;g113d8db2799_0_255"/>
          <p:cNvPicPr preferRelativeResize="0"/>
          <p:nvPr/>
        </p:nvPicPr>
        <p:blipFill rotWithShape="1">
          <a:blip r:embed="rId3">
            <a:alphaModFix/>
          </a:blip>
          <a:srcRect l="1795" r="13494"/>
          <a:stretch/>
        </p:blipFill>
        <p:spPr>
          <a:xfrm>
            <a:off x="46575" y="2052150"/>
            <a:ext cx="5916475" cy="591625"/>
          </a:xfrm>
          <a:prstGeom prst="rect">
            <a:avLst/>
          </a:prstGeom>
          <a:noFill/>
          <a:ln>
            <a:noFill/>
          </a:ln>
        </p:spPr>
      </p:pic>
      <p:pic>
        <p:nvPicPr>
          <p:cNvPr id="1197" name="Google Shape;1197;g113d8db2799_0_255"/>
          <p:cNvPicPr preferRelativeResize="0"/>
          <p:nvPr/>
        </p:nvPicPr>
        <p:blipFill rotWithShape="1">
          <a:blip r:embed="rId4">
            <a:alphaModFix/>
          </a:blip>
          <a:srcRect/>
          <a:stretch/>
        </p:blipFill>
        <p:spPr>
          <a:xfrm>
            <a:off x="750630" y="2667116"/>
            <a:ext cx="4248472" cy="277074"/>
          </a:xfrm>
          <a:prstGeom prst="rect">
            <a:avLst/>
          </a:prstGeom>
          <a:noFill/>
          <a:ln>
            <a:noFill/>
          </a:ln>
        </p:spPr>
      </p:pic>
      <p:pic>
        <p:nvPicPr>
          <p:cNvPr id="1198" name="Google Shape;1198;g113d8db2799_0_255"/>
          <p:cNvPicPr preferRelativeResize="0"/>
          <p:nvPr/>
        </p:nvPicPr>
        <p:blipFill rotWithShape="1">
          <a:blip r:embed="rId5">
            <a:alphaModFix/>
          </a:blip>
          <a:srcRect/>
          <a:stretch/>
        </p:blipFill>
        <p:spPr>
          <a:xfrm>
            <a:off x="503981" y="2955113"/>
            <a:ext cx="4966915" cy="225243"/>
          </a:xfrm>
          <a:prstGeom prst="rect">
            <a:avLst/>
          </a:prstGeom>
          <a:noFill/>
          <a:ln>
            <a:noFill/>
          </a:ln>
        </p:spPr>
      </p:pic>
      <p:pic>
        <p:nvPicPr>
          <p:cNvPr id="1199" name="Google Shape;1199;g113d8db2799_0_255"/>
          <p:cNvPicPr preferRelativeResize="0"/>
          <p:nvPr/>
        </p:nvPicPr>
        <p:blipFill rotWithShape="1">
          <a:blip r:embed="rId6">
            <a:alphaModFix/>
          </a:blip>
          <a:srcRect/>
          <a:stretch/>
        </p:blipFill>
        <p:spPr>
          <a:xfrm>
            <a:off x="503981" y="3276279"/>
            <a:ext cx="4765269" cy="282898"/>
          </a:xfrm>
          <a:prstGeom prst="rect">
            <a:avLst/>
          </a:prstGeom>
          <a:noFill/>
          <a:ln>
            <a:noFill/>
          </a:ln>
        </p:spPr>
      </p:pic>
      <p:sp>
        <p:nvSpPr>
          <p:cNvPr id="1200" name="Google Shape;1200;g113d8db2799_0_255"/>
          <p:cNvSpPr txBox="1"/>
          <p:nvPr/>
        </p:nvSpPr>
        <p:spPr>
          <a:xfrm>
            <a:off x="6686650" y="262900"/>
            <a:ext cx="3670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pic>
        <p:nvPicPr>
          <p:cNvPr id="1201" name="Google Shape;1201;g113d8db2799_0_255"/>
          <p:cNvPicPr preferRelativeResize="0"/>
          <p:nvPr/>
        </p:nvPicPr>
        <p:blipFill rotWithShape="1">
          <a:blip r:embed="rId7">
            <a:alphaModFix/>
          </a:blip>
          <a:srcRect b="64666"/>
          <a:stretch/>
        </p:blipFill>
        <p:spPr>
          <a:xfrm>
            <a:off x="7379300" y="2052151"/>
            <a:ext cx="3523724" cy="3049674"/>
          </a:xfrm>
          <a:prstGeom prst="rect">
            <a:avLst/>
          </a:prstGeom>
          <a:noFill/>
          <a:ln>
            <a:noFill/>
          </a:ln>
        </p:spPr>
      </p:pic>
      <p:sp>
        <p:nvSpPr>
          <p:cNvPr id="1202" name="Google Shape;1202;g113d8db2799_0_255"/>
          <p:cNvSpPr/>
          <p:nvPr/>
        </p:nvSpPr>
        <p:spPr>
          <a:xfrm>
            <a:off x="8525125" y="4204800"/>
            <a:ext cx="1831800" cy="59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206"/>
        <p:cNvGrpSpPr/>
        <p:nvPr/>
      </p:nvGrpSpPr>
      <p:grpSpPr>
        <a:xfrm>
          <a:off x="0" y="0"/>
          <a:ext cx="0" cy="0"/>
          <a:chOff x="0" y="0"/>
          <a:chExt cx="0" cy="0"/>
        </a:xfrm>
      </p:grpSpPr>
      <p:sp>
        <p:nvSpPr>
          <p:cNvPr id="1207" name="Google Shape;1207;p1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67</a:t>
            </a:fld>
            <a:endParaRPr/>
          </a:p>
        </p:txBody>
      </p:sp>
      <p:sp>
        <p:nvSpPr>
          <p:cNvPr id="1208" name="Google Shape;1208;p11"/>
          <p:cNvSpPr txBox="1"/>
          <p:nvPr/>
        </p:nvSpPr>
        <p:spPr>
          <a:xfrm>
            <a:off x="0" y="2853000"/>
            <a:ext cx="12192000" cy="115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เอกสารประกอบ จากทาง Development </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ที่มีการประเมิน Features Manday ที่ใช้ในการพัฒนาระบบนี้</a:t>
            </a:r>
            <a:endParaRPr sz="2800" b="1">
              <a:solidFill>
                <a:srgbClr val="0070C0"/>
              </a:solidFill>
              <a:latin typeface="Prompt"/>
              <a:ea typeface="Prompt"/>
              <a:cs typeface="Prompt"/>
              <a:sym typeface="Promp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212"/>
        <p:cNvGrpSpPr/>
        <p:nvPr/>
      </p:nvGrpSpPr>
      <p:grpSpPr>
        <a:xfrm>
          <a:off x="0" y="0"/>
          <a:ext cx="0" cy="0"/>
          <a:chOff x="0" y="0"/>
          <a:chExt cx="0" cy="0"/>
        </a:xfrm>
      </p:grpSpPr>
      <p:sp>
        <p:nvSpPr>
          <p:cNvPr id="1213" name="Google Shape;1213;p12"/>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68</a:t>
            </a:fld>
            <a:endParaRPr/>
          </a:p>
        </p:txBody>
      </p:sp>
      <p:sp>
        <p:nvSpPr>
          <p:cNvPr id="1214" name="Google Shape;1214;p12"/>
          <p:cNvSpPr txBox="1">
            <a:spLocks noGrp="1"/>
          </p:cNvSpPr>
          <p:nvPr>
            <p:ph type="body" idx="2"/>
          </p:nvPr>
        </p:nvSpPr>
        <p:spPr>
          <a:xfrm>
            <a:off x="479376" y="172125"/>
            <a:ext cx="9889094" cy="3600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a:latin typeface="Prompt"/>
                <a:ea typeface="Prompt"/>
                <a:cs typeface="Prompt"/>
                <a:sym typeface="Prompt"/>
              </a:rPr>
              <a:t>เอกสารประเมิน Manday ของทีมโปรแกรมเมอร์ วันที่ 16/02/2564  </a:t>
            </a:r>
            <a:endParaRPr>
              <a:latin typeface="Prompt"/>
              <a:ea typeface="Prompt"/>
              <a:cs typeface="Prompt"/>
              <a:sym typeface="Prompt"/>
            </a:endParaRPr>
          </a:p>
          <a:p>
            <a:pPr marL="0" lvl="0" indent="0" algn="l" rtl="0">
              <a:spcBef>
                <a:spcPts val="400"/>
              </a:spcBef>
              <a:spcAft>
                <a:spcPts val="0"/>
              </a:spcAft>
              <a:buClr>
                <a:schemeClr val="dk1"/>
              </a:buClr>
              <a:buSzPts val="2000"/>
              <a:buNone/>
            </a:pPr>
            <a:r>
              <a:rPr lang="en-US">
                <a:latin typeface="Prompt"/>
                <a:ea typeface="Prompt"/>
                <a:cs typeface="Prompt"/>
                <a:sym typeface="Prompt"/>
              </a:rPr>
              <a:t>(ไม่รวมฝั่งOptimize Engine)</a:t>
            </a:r>
            <a:endParaRPr>
              <a:latin typeface="Prompt"/>
              <a:ea typeface="Prompt"/>
              <a:cs typeface="Prompt"/>
              <a:sym typeface="Prompt"/>
            </a:endParaRPr>
          </a:p>
        </p:txBody>
      </p:sp>
      <p:pic>
        <p:nvPicPr>
          <p:cNvPr id="1215" name="Google Shape;1215;p12"/>
          <p:cNvPicPr preferRelativeResize="0"/>
          <p:nvPr/>
        </p:nvPicPr>
        <p:blipFill rotWithShape="1">
          <a:blip r:embed="rId3">
            <a:alphaModFix/>
          </a:blip>
          <a:srcRect/>
          <a:stretch/>
        </p:blipFill>
        <p:spPr>
          <a:xfrm>
            <a:off x="283343" y="1054010"/>
            <a:ext cx="3964278" cy="1438886"/>
          </a:xfrm>
          <a:prstGeom prst="rect">
            <a:avLst/>
          </a:prstGeom>
          <a:noFill/>
          <a:ln>
            <a:noFill/>
          </a:ln>
        </p:spPr>
      </p:pic>
      <p:pic>
        <p:nvPicPr>
          <p:cNvPr id="1216" name="Google Shape;1216;p12"/>
          <p:cNvPicPr preferRelativeResize="0"/>
          <p:nvPr/>
        </p:nvPicPr>
        <p:blipFill rotWithShape="1">
          <a:blip r:embed="rId4">
            <a:alphaModFix/>
          </a:blip>
          <a:srcRect/>
          <a:stretch/>
        </p:blipFill>
        <p:spPr>
          <a:xfrm>
            <a:off x="263352" y="2492896"/>
            <a:ext cx="6826790" cy="4308351"/>
          </a:xfrm>
          <a:prstGeom prst="rect">
            <a:avLst/>
          </a:prstGeom>
          <a:noFill/>
          <a:ln>
            <a:noFill/>
          </a:ln>
        </p:spPr>
      </p:pic>
      <p:sp>
        <p:nvSpPr>
          <p:cNvPr id="1217" name="Google Shape;1217;p12"/>
          <p:cNvSpPr txBox="1"/>
          <p:nvPr/>
        </p:nvSpPr>
        <p:spPr>
          <a:xfrm>
            <a:off x="5053547" y="1053988"/>
            <a:ext cx="6663300" cy="12006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การประเมินในส่วน Transaction จะเป็นการ Import Excel เท่านั้น</a:t>
            </a:r>
            <a:endParaRPr>
              <a:latin typeface="Prompt"/>
              <a:ea typeface="Prompt"/>
              <a:cs typeface="Prompt"/>
              <a:sym typeface="Prompt"/>
            </a:endParaRPr>
          </a:p>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ระบบจะใช้ Manday มากสุดในส่วน Report ซึ่งปัจจุบันยังไม่มีการพัฒนาส่วนนี้</a:t>
            </a:r>
            <a:endParaRPr sz="1800">
              <a:solidFill>
                <a:srgbClr val="FF0000"/>
              </a:solidFill>
              <a:latin typeface="Prompt"/>
              <a:ea typeface="Prompt"/>
              <a:cs typeface="Prompt"/>
              <a:sym typeface="Promp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221"/>
        <p:cNvGrpSpPr/>
        <p:nvPr/>
      </p:nvGrpSpPr>
      <p:grpSpPr>
        <a:xfrm>
          <a:off x="0" y="0"/>
          <a:ext cx="0" cy="0"/>
          <a:chOff x="0" y="0"/>
          <a:chExt cx="0" cy="0"/>
        </a:xfrm>
      </p:grpSpPr>
      <p:sp>
        <p:nvSpPr>
          <p:cNvPr id="1222" name="Google Shape;1222;p1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69</a:t>
            </a:fld>
            <a:endParaRPr/>
          </a:p>
        </p:txBody>
      </p:sp>
      <p:sp>
        <p:nvSpPr>
          <p:cNvPr id="1223" name="Google Shape;1223;p17"/>
          <p:cNvSpPr txBox="1"/>
          <p:nvPr/>
        </p:nvSpPr>
        <p:spPr>
          <a:xfrm>
            <a:off x="0" y="3128100"/>
            <a:ext cx="12192000" cy="601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เมนูการใช้งานบนระบบปัจจุบัน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13d8db2799_0_2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
        <p:nvSpPr>
          <p:cNvPr id="196" name="Google Shape;196;g113d8db2799_0_278"/>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197" name="Google Shape;197;g113d8db2799_0_278"/>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198" name="Google Shape;198;g113d8db2799_0_278"/>
          <p:cNvGraphicFramePr/>
          <p:nvPr/>
        </p:nvGraphicFramePr>
        <p:xfrm>
          <a:off x="5998000" y="4495150"/>
          <a:ext cx="4149225" cy="793688"/>
        </p:xfrm>
        <a:graphic>
          <a:graphicData uri="http://schemas.openxmlformats.org/drawingml/2006/table">
            <a:tbl>
              <a:tblPr>
                <a:noFill/>
                <a:tableStyleId>{F0A88BB4-8B9F-4ADC-89CD-E151A919272C}</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9" name="Google Shape;199;g113d8db2799_0_278"/>
          <p:cNvSpPr/>
          <p:nvPr/>
        </p:nvSpPr>
        <p:spPr>
          <a:xfrm>
            <a:off x="9622900" y="4878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00" name="Google Shape;200;g113d8db2799_0_278"/>
          <p:cNvGraphicFramePr/>
          <p:nvPr/>
        </p:nvGraphicFramePr>
        <p:xfrm>
          <a:off x="477900" y="1044950"/>
          <a:ext cx="4504250" cy="4193150"/>
        </p:xfrm>
        <a:graphic>
          <a:graphicData uri="http://schemas.openxmlformats.org/drawingml/2006/table">
            <a:tbl>
              <a:tblPr>
                <a:noFill/>
                <a:tableStyleId>{F0A88BB4-8B9F-4ADC-89CD-E151A919272C}</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201" name="Google Shape;201;g113d8db2799_0_278"/>
          <p:cNvGraphicFramePr/>
          <p:nvPr/>
        </p:nvGraphicFramePr>
        <p:xfrm>
          <a:off x="5998000" y="1044950"/>
          <a:ext cx="5620725" cy="2560150"/>
        </p:xfrm>
        <a:graphic>
          <a:graphicData uri="http://schemas.openxmlformats.org/drawingml/2006/table">
            <a:tbl>
              <a:tblPr>
                <a:noFill/>
                <a:tableStyleId>{F0A88BB4-8B9F-4ADC-89CD-E151A919272C}</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202" name="Google Shape;202;g113d8db2799_0_278"/>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113d8db2799_0_278"/>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113d8db2799_0_278"/>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g113d8db2799_0_278"/>
          <p:cNvCxnSpPr>
            <a:stCxn id="204"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27"/>
        <p:cNvGrpSpPr/>
        <p:nvPr/>
      </p:nvGrpSpPr>
      <p:grpSpPr>
        <a:xfrm>
          <a:off x="0" y="0"/>
          <a:ext cx="0" cy="0"/>
          <a:chOff x="0" y="0"/>
          <a:chExt cx="0" cy="0"/>
        </a:xfrm>
      </p:grpSpPr>
      <p:graphicFrame>
        <p:nvGraphicFramePr>
          <p:cNvPr id="1228" name="Google Shape;1228;p18"/>
          <p:cNvGraphicFramePr/>
          <p:nvPr/>
        </p:nvGraphicFramePr>
        <p:xfrm>
          <a:off x="407368" y="116632"/>
          <a:ext cx="3000000" cy="3000000"/>
        </p:xfrm>
        <a:graphic>
          <a:graphicData uri="http://schemas.openxmlformats.org/drawingml/2006/table">
            <a:tbl>
              <a:tblPr firstRow="1" bandRow="1">
                <a:noFill/>
                <a:tableStyleId>{B2EBE23F-D92E-4B1A-8E7C-5592B54BB3CA}</a:tableStyleId>
              </a:tblPr>
              <a:tblGrid>
                <a:gridCol w="501825">
                  <a:extLst>
                    <a:ext uri="{9D8B030D-6E8A-4147-A177-3AD203B41FA5}">
                      <a16:colId xmlns:a16="http://schemas.microsoft.com/office/drawing/2014/main" val="20000"/>
                    </a:ext>
                  </a:extLst>
                </a:gridCol>
                <a:gridCol w="2106400">
                  <a:extLst>
                    <a:ext uri="{9D8B030D-6E8A-4147-A177-3AD203B41FA5}">
                      <a16:colId xmlns:a16="http://schemas.microsoft.com/office/drawing/2014/main" val="20001"/>
                    </a:ext>
                  </a:extLst>
                </a:gridCol>
                <a:gridCol w="3869525">
                  <a:extLst>
                    <a:ext uri="{9D8B030D-6E8A-4147-A177-3AD203B41FA5}">
                      <a16:colId xmlns:a16="http://schemas.microsoft.com/office/drawing/2014/main" val="20002"/>
                    </a:ext>
                  </a:extLst>
                </a:gridCol>
                <a:gridCol w="5043575">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000" u="none" strike="noStrike" cap="none">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Proposal</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Req. เพิ่มเติม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Rayong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KHM</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ระบบจะต้องมีส่วน Input ข้อมูลตาม Shipment เพิ่มด้วย</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โรงกลั่น</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ระบบต้องรองรับการเพิ่มรองกลั่นได้</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Pentane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FF0000"/>
                          </a:solidFill>
                          <a:latin typeface="Prompt"/>
                          <a:ea typeface="Prompt"/>
                          <a:cs typeface="Prompt"/>
                          <a:sym typeface="Prompt"/>
                        </a:rPr>
                        <a:t>ไม่พบรายละเอียดใน Proposal แต่มีระบุใน CR1 และส่งมอบใน Milestone 1 เรียบร้อย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Cost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Reference Price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002060"/>
                          </a:solidFill>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Cal margin($ Ton)</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แต่เป็นในรุปแบบการ Import Excel เท่านั้น ปัจจุบันระบบคำนวณให้</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M7 Demand Plan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แต่เป็นส่วนที่อยู่ในรายงาน Inform OR ปัจจุบันพบว่าจะต้อง Input ข้อมูลส่วนนี้เพิ่มเติม</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Result</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เดิมจะให้ User Download Excel มาเพื่อดู Result ปัจจุบันระบบให้ monitor บนเว็บได้เลย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Summary</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(รูปแบบตามไฟล์ Calc Margin_24May2021.xlsx)</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เนื่องจากเดิมจะนำไฟล์ดังกล่าวเข้าระบบ ปัจจุบันพบว่าไฟล์ดังกล่าวคือ Output</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Merge Allo</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เดิมจะให้ User Download Excel มาเพื่อแก้ไขข้อมูล</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มีรายละเอียดใน CR1 ระบุว่าให้ทำผ่านเว็บได้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Tank Cap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LR By Legal</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261400">
                <a:tc>
                  <a:txBody>
                    <a:bodyPr/>
                    <a:lstStyle/>
                    <a:p>
                      <a:pPr marL="0" marR="0" lvl="0" indent="0" algn="r" rtl="0">
                        <a:spcBef>
                          <a:spcPts val="0"/>
                        </a:spcBef>
                        <a:spcAft>
                          <a:spcPts val="0"/>
                        </a:spcAft>
                        <a:buNone/>
                      </a:pPr>
                      <a:r>
                        <a:rPr lang="en-US" sz="1000">
                          <a:latin typeface="Prompt"/>
                          <a:ea typeface="Prompt"/>
                          <a:cs typeface="Prompt"/>
                          <a:sym typeface="Prompt"/>
                        </a:rPr>
                        <a:t>14.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Depot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32"/>
        <p:cNvGrpSpPr/>
        <p:nvPr/>
      </p:nvGrpSpPr>
      <p:grpSpPr>
        <a:xfrm>
          <a:off x="0" y="0"/>
          <a:ext cx="0" cy="0"/>
          <a:chOff x="0" y="0"/>
          <a:chExt cx="0" cy="0"/>
        </a:xfrm>
      </p:grpSpPr>
      <p:graphicFrame>
        <p:nvGraphicFramePr>
          <p:cNvPr id="1233" name="Google Shape;1233;p19"/>
          <p:cNvGraphicFramePr/>
          <p:nvPr/>
        </p:nvGraphicFramePr>
        <p:xfrm>
          <a:off x="335360" y="116632"/>
          <a:ext cx="3000000" cy="3000000"/>
        </p:xfrm>
        <a:graphic>
          <a:graphicData uri="http://schemas.openxmlformats.org/drawingml/2006/table">
            <a:tbl>
              <a:tblPr firstRow="1" bandRow="1">
                <a:noFill/>
                <a:tableStyleId>{B2EBE23F-D92E-4B1A-8E7C-5592B54BB3CA}</a:tableStyleId>
              </a:tblPr>
              <a:tblGrid>
                <a:gridCol w="818150">
                  <a:extLst>
                    <a:ext uri="{9D8B030D-6E8A-4147-A177-3AD203B41FA5}">
                      <a16:colId xmlns:a16="http://schemas.microsoft.com/office/drawing/2014/main" val="20000"/>
                    </a:ext>
                  </a:extLst>
                </a:gridCol>
                <a:gridCol w="3502325">
                  <a:extLst>
                    <a:ext uri="{9D8B030D-6E8A-4147-A177-3AD203B41FA5}">
                      <a16:colId xmlns:a16="http://schemas.microsoft.com/office/drawing/2014/main" val="20001"/>
                    </a:ext>
                  </a:extLst>
                </a:gridCol>
                <a:gridCol w="69795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000">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เปรียบเทีบบกับ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Customer</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lnSpc>
                          <a:spcPct val="100000"/>
                        </a:lnSpc>
                        <a:spcBef>
                          <a:spcPts val="0"/>
                        </a:spcBef>
                        <a:spcAft>
                          <a:spcPts val="0"/>
                        </a:spcAft>
                        <a:buClr>
                          <a:schemeClr val="dk1"/>
                        </a:buClr>
                        <a:buSzPts val="1600"/>
                        <a:buFont typeface="Browallia New"/>
                        <a:buNone/>
                      </a:pPr>
                      <a:r>
                        <a:rPr lang="en-US" sz="1000">
                          <a:solidFill>
                            <a:schemeClr val="dk1"/>
                          </a:solidFill>
                          <a:latin typeface="Prompt"/>
                          <a:ea typeface="Prompt"/>
                          <a:cs typeface="Prompt"/>
                          <a:sym typeface="Prompt"/>
                        </a:rPr>
                        <a:t>แต่ระบบควรจะมีเพื่อใช้แยกลูกค้า</a:t>
                      </a:r>
                      <a:endParaRPr sz="1000">
                        <a:solidFill>
                          <a:schemeClr val="dk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Contract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Volume Constrain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Turn Around</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Product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Source &amp; Delivery Point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แผนการผลิตอีเทน</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148275">
                <a:tc>
                  <a:txBody>
                    <a:bodyPr/>
                    <a:lstStyle/>
                    <a:p>
                      <a:pPr marL="0" marR="0" lvl="0" indent="0" algn="r" rtl="0">
                        <a:spcBef>
                          <a:spcPts val="0"/>
                        </a:spcBef>
                        <a:spcAft>
                          <a:spcPts val="0"/>
                        </a:spcAft>
                        <a:buNone/>
                      </a:pPr>
                      <a:r>
                        <a:rPr lang="en-US" sz="1000">
                          <a:latin typeface="Prompt"/>
                          <a:ea typeface="Prompt"/>
                          <a:cs typeface="Prompt"/>
                          <a:sym typeface="Prompt"/>
                        </a:rPr>
                        <a:t>22.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Inform OR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LPG Rolling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New Balance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 Group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Signature</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Permission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237"/>
        <p:cNvGrpSpPr/>
        <p:nvPr/>
      </p:nvGrpSpPr>
      <p:grpSpPr>
        <a:xfrm>
          <a:off x="0" y="0"/>
          <a:ext cx="0" cy="0"/>
          <a:chOff x="0" y="0"/>
          <a:chExt cx="0" cy="0"/>
        </a:xfrm>
      </p:grpSpPr>
      <p:sp>
        <p:nvSpPr>
          <p:cNvPr id="1238" name="Google Shape;1238;p20"/>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72</a:t>
            </a:fld>
            <a:endParaRPr/>
          </a:p>
        </p:txBody>
      </p:sp>
      <p:sp>
        <p:nvSpPr>
          <p:cNvPr id="1239" name="Google Shape;1239;p20"/>
          <p:cNvSpPr txBox="1"/>
          <p:nvPr/>
        </p:nvSpPr>
        <p:spPr>
          <a:xfrm>
            <a:off x="0" y="3116550"/>
            <a:ext cx="12192000" cy="62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หน้าจอการใช้งานบนระบบปัจจุบัน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graphicFrame>
        <p:nvGraphicFramePr>
          <p:cNvPr id="1244" name="Google Shape;1244;p21"/>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1245" name="Google Shape;1245;p21"/>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1. Menu Supply Plan &gt;&gt; Ability Rayong</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249"/>
        <p:cNvGrpSpPr/>
        <p:nvPr/>
      </p:nvGrpSpPr>
      <p:grpSpPr>
        <a:xfrm>
          <a:off x="0" y="0"/>
          <a:ext cx="0" cy="0"/>
          <a:chOff x="0" y="0"/>
          <a:chExt cx="0" cy="0"/>
        </a:xfrm>
      </p:grpSpPr>
      <p:graphicFrame>
        <p:nvGraphicFramePr>
          <p:cNvPr id="1250" name="Google Shape;1250;p22"/>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solidFill>
                            <a:srgbClr val="00B050"/>
                          </a:solidFill>
                          <a:latin typeface="Tahoma"/>
                          <a:ea typeface="Tahoma"/>
                          <a:cs typeface="Tahoma"/>
                          <a:sym typeface="Tahoma"/>
                        </a:rPr>
                        <a:t> มีระบุไว้ใน Proposal</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1251" name="Google Shape;1251;p22"/>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2. Menu Supply Plan &gt;&gt; KHM</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52" name="Google Shape;1252;p22"/>
          <p:cNvSpPr txBox="1"/>
          <p:nvPr/>
        </p:nvSpPr>
        <p:spPr>
          <a:xfrm>
            <a:off x="445970" y="4429314"/>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พบว่าจะต้องมีส่วน Input ข้อมูลตาม Shipment เพิ่ม</a:t>
            </a:r>
            <a:endParaRPr sz="3000">
              <a:solidFill>
                <a:srgbClr val="002060"/>
              </a:solidFill>
              <a:latin typeface="Tahoma"/>
              <a:ea typeface="Tahoma"/>
              <a:cs typeface="Tahoma"/>
              <a:sym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256"/>
        <p:cNvGrpSpPr/>
        <p:nvPr/>
      </p:nvGrpSpPr>
      <p:grpSpPr>
        <a:xfrm>
          <a:off x="0" y="0"/>
          <a:ext cx="0" cy="0"/>
          <a:chOff x="0" y="0"/>
          <a:chExt cx="0" cy="0"/>
        </a:xfrm>
      </p:grpSpPr>
      <p:graphicFrame>
        <p:nvGraphicFramePr>
          <p:cNvPr id="1257" name="Google Shape;1257;p23"/>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1258" name="Google Shape;1258;p23"/>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3. Menu Supply Plan &gt;&gt; โรงกลั่น</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59" name="Google Shape;1259;p23"/>
          <p:cNvSpPr txBox="1"/>
          <p:nvPr/>
        </p:nvSpPr>
        <p:spPr>
          <a:xfrm>
            <a:off x="365762" y="4862452"/>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 User อยากที่จะให้รองรับการเพิ่มรองกลั่นได้ด้วย</a:t>
            </a:r>
            <a:endParaRPr sz="3000">
              <a:solidFill>
                <a:srgbClr val="002060"/>
              </a:solidFill>
              <a:latin typeface="Tahoma"/>
              <a:ea typeface="Tahoma"/>
              <a:cs typeface="Tahoma"/>
              <a:sym typeface="Tahom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263"/>
        <p:cNvGrpSpPr/>
        <p:nvPr/>
      </p:nvGrpSpPr>
      <p:grpSpPr>
        <a:xfrm>
          <a:off x="0" y="0"/>
          <a:ext cx="0" cy="0"/>
          <a:chOff x="0" y="0"/>
          <a:chExt cx="0" cy="0"/>
        </a:xfrm>
      </p:grpSpPr>
      <p:graphicFrame>
        <p:nvGraphicFramePr>
          <p:cNvPr id="1264" name="Google Shape;1264;p24"/>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1265" name="Google Shape;1265;p24"/>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4. Menu Supply Plan &gt;&gt; Pentane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66" name="Google Shape;1266;p24"/>
          <p:cNvSpPr txBox="1"/>
          <p:nvPr/>
        </p:nvSpPr>
        <p:spPr>
          <a:xfrm>
            <a:off x="445970" y="4318983"/>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1. </a:t>
            </a:r>
            <a:r>
              <a:rPr lang="en-US" sz="2000">
                <a:solidFill>
                  <a:srgbClr val="FF0000"/>
                </a:solidFill>
                <a:latin typeface="Tahoma"/>
                <a:ea typeface="Tahoma"/>
                <a:cs typeface="Tahoma"/>
                <a:sym typeface="Tahoma"/>
              </a:rPr>
              <a:t>พบว่าหน้าจอนี้ไม่มีรายละเอียดใน Proposal</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2. รายละเอียดแรกที่ทีมได้รับจาก User ไม่มีเรื่องของการแยกตามคุณภาพก๊าซ ปัจจุบันได้ทำรองรับตามเงื่อนไขคุณภาพก๊าซแล้ว</a:t>
            </a:r>
            <a:endParaRPr sz="2000">
              <a:solidFill>
                <a:srgbClr val="002060"/>
              </a:solidFill>
              <a:latin typeface="Tahoma"/>
              <a:ea typeface="Tahoma"/>
              <a:cs typeface="Tahoma"/>
              <a:sym typeface="Tahom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70"/>
        <p:cNvGrpSpPr/>
        <p:nvPr/>
      </p:nvGrpSpPr>
      <p:grpSpPr>
        <a:xfrm>
          <a:off x="0" y="0"/>
          <a:ext cx="0" cy="0"/>
          <a:chOff x="0" y="0"/>
          <a:chExt cx="0" cy="0"/>
        </a:xfrm>
      </p:grpSpPr>
      <p:graphicFrame>
        <p:nvGraphicFramePr>
          <p:cNvPr id="1271" name="Google Shape;1271;p25"/>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1272" name="Google Shape;1272;p25"/>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5. Menu Reference Price &gt;&gt; Cost วผก</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73" name="Google Shape;1273;p25"/>
          <p:cNvSpPr txBox="1"/>
          <p:nvPr/>
        </p:nvSpPr>
        <p:spPr>
          <a:xfrm>
            <a:off x="445970" y="4906124"/>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เข้าระบบได้เลย แต่ปัจจุบันได้ถูกปรับให้ระบบอ่านค่าจากไฟล์ “! GSP Cost RO April 2021.xlsx” </a:t>
            </a:r>
            <a:endParaRPr sz="2000">
              <a:solidFill>
                <a:srgbClr val="002060"/>
              </a:solidFill>
              <a:latin typeface="Tahoma"/>
              <a:ea typeface="Tahoma"/>
              <a:cs typeface="Tahoma"/>
              <a:sym typeface="Tahom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277"/>
        <p:cNvGrpSpPr/>
        <p:nvPr/>
      </p:nvGrpSpPr>
      <p:grpSpPr>
        <a:xfrm>
          <a:off x="0" y="0"/>
          <a:ext cx="0" cy="0"/>
          <a:chOff x="0" y="0"/>
          <a:chExt cx="0" cy="0"/>
        </a:xfrm>
      </p:grpSpPr>
      <p:graphicFrame>
        <p:nvGraphicFramePr>
          <p:cNvPr id="1278" name="Google Shape;1278;p26"/>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1279" name="Google Shape;1279;p26"/>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80" name="Google Shape;1280;p26"/>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284"/>
        <p:cNvGrpSpPr/>
        <p:nvPr/>
      </p:nvGrpSpPr>
      <p:grpSpPr>
        <a:xfrm>
          <a:off x="0" y="0"/>
          <a:ext cx="0" cy="0"/>
          <a:chOff x="0" y="0"/>
          <a:chExt cx="0" cy="0"/>
        </a:xfrm>
      </p:grpSpPr>
      <p:graphicFrame>
        <p:nvGraphicFramePr>
          <p:cNvPr id="1285" name="Google Shape;1285;p27"/>
          <p:cNvGraphicFramePr/>
          <p:nvPr/>
        </p:nvGraphicFramePr>
        <p:xfrm>
          <a:off x="445970" y="930623"/>
          <a:ext cx="3000000" cy="3000000"/>
        </p:xfrm>
        <a:graphic>
          <a:graphicData uri="http://schemas.openxmlformats.org/drawingml/2006/table">
            <a:tbl>
              <a:tblPr firstRow="1" bandRow="1">
                <a:noFill/>
                <a:tableStyleId>{B2EBE23F-D92E-4B1A-8E7C-5592B54BB3CA}</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1286" name="Google Shape;1286;p27"/>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1287" name="Google Shape;1287;p27"/>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1f1d894c1e_0_2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12" name="Google Shape;212;g11f1d894c1e_0_29"/>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213" name="Google Shape;213;g11f1d894c1e_0_29"/>
          <p:cNvSpPr/>
          <p:nvPr/>
        </p:nvSpPr>
        <p:spPr>
          <a:xfrm>
            <a:off x="4387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214" name="Google Shape;214;g11f1d894c1e_0_29"/>
          <p:cNvSpPr/>
          <p:nvPr/>
        </p:nvSpPr>
        <p:spPr>
          <a:xfrm>
            <a:off x="23651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215" name="Google Shape;215;g11f1d894c1e_0_29"/>
          <p:cNvSpPr/>
          <p:nvPr/>
        </p:nvSpPr>
        <p:spPr>
          <a:xfrm>
            <a:off x="436530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216" name="Google Shape;216;g11f1d894c1e_0_29"/>
          <p:cNvSpPr/>
          <p:nvPr/>
        </p:nvSpPr>
        <p:spPr>
          <a:xfrm>
            <a:off x="6340025"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217" name="Google Shape;217;g11f1d894c1e_0_29"/>
          <p:cNvSpPr/>
          <p:nvPr/>
        </p:nvSpPr>
        <p:spPr>
          <a:xfrm>
            <a:off x="10363825"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218" name="Google Shape;218;g11f1d894c1e_0_29"/>
          <p:cNvSpPr/>
          <p:nvPr/>
        </p:nvSpPr>
        <p:spPr>
          <a:xfrm>
            <a:off x="83147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25 Report ย่อย</a:t>
            </a:r>
            <a:endParaRPr sz="1000" b="1">
              <a:solidFill>
                <a:schemeClr val="dk1"/>
              </a:solidFill>
              <a:latin typeface="Prompt"/>
              <a:ea typeface="Prompt"/>
              <a:cs typeface="Prompt"/>
              <a:sym typeface="Prompt"/>
            </a:endParaRPr>
          </a:p>
        </p:txBody>
      </p:sp>
      <p:sp>
        <p:nvSpPr>
          <p:cNvPr id="219" name="Google Shape;219;g11f1d894c1e_0_29"/>
          <p:cNvSpPr/>
          <p:nvPr/>
        </p:nvSpPr>
        <p:spPr>
          <a:xfrm>
            <a:off x="10320850" y="403365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220" name="Google Shape;220;g11f1d894c1e_0_29"/>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221" name="Google Shape;221;g11f1d894c1e_0_29"/>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222" name="Google Shape;222;g11f1d894c1e_0_29"/>
          <p:cNvSpPr/>
          <p:nvPr/>
        </p:nvSpPr>
        <p:spPr>
          <a:xfrm>
            <a:off x="1095600" y="37050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223" name="Google Shape;223;g11f1d894c1e_0_29"/>
          <p:cNvSpPr/>
          <p:nvPr/>
        </p:nvSpPr>
        <p:spPr>
          <a:xfrm>
            <a:off x="3049088" y="37050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224" name="Google Shape;224;g11f1d894c1e_0_29"/>
          <p:cNvSpPr/>
          <p:nvPr/>
        </p:nvSpPr>
        <p:spPr>
          <a:xfrm>
            <a:off x="5029525" y="37050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225" name="Google Shape;225;g11f1d894c1e_0_29"/>
          <p:cNvSpPr/>
          <p:nvPr/>
        </p:nvSpPr>
        <p:spPr>
          <a:xfrm>
            <a:off x="6987100" y="37050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226" name="Google Shape;226;g11f1d894c1e_0_29"/>
          <p:cNvSpPr/>
          <p:nvPr/>
        </p:nvSpPr>
        <p:spPr>
          <a:xfrm>
            <a:off x="8990663" y="37050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227" name="Google Shape;227;g11f1d894c1e_0_29"/>
          <p:cNvSpPr/>
          <p:nvPr/>
        </p:nvSpPr>
        <p:spPr>
          <a:xfrm>
            <a:off x="10948000" y="37050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228" name="Google Shape;228;g11f1d894c1e_0_29"/>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229" name="Google Shape;229;g11f1d894c1e_0_29"/>
          <p:cNvSpPr/>
          <p:nvPr/>
        </p:nvSpPr>
        <p:spPr>
          <a:xfrm>
            <a:off x="823766"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230" name="Google Shape;230;g11f1d894c1e_0_29"/>
          <p:cNvSpPr/>
          <p:nvPr/>
        </p:nvSpPr>
        <p:spPr>
          <a:xfrm>
            <a:off x="278135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116</a:t>
            </a:r>
            <a:endParaRPr/>
          </a:p>
        </p:txBody>
      </p:sp>
      <p:sp>
        <p:nvSpPr>
          <p:cNvPr id="231" name="Google Shape;231;g11f1d894c1e_0_29"/>
          <p:cNvSpPr/>
          <p:nvPr/>
        </p:nvSpPr>
        <p:spPr>
          <a:xfrm>
            <a:off x="67311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232" name="Google Shape;232;g11f1d894c1e_0_29"/>
          <p:cNvSpPr/>
          <p:nvPr/>
        </p:nvSpPr>
        <p:spPr>
          <a:xfrm>
            <a:off x="4729791"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233" name="Google Shape;233;g11f1d894c1e_0_29"/>
          <p:cNvSpPr/>
          <p:nvPr/>
        </p:nvSpPr>
        <p:spPr>
          <a:xfrm>
            <a:off x="107059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234" name="Google Shape;234;g11f1d894c1e_0_29"/>
          <p:cNvSpPr/>
          <p:nvPr/>
        </p:nvSpPr>
        <p:spPr>
          <a:xfrm>
            <a:off x="8722904" y="544275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235" name="Google Shape;235;g11f1d894c1e_0_29"/>
          <p:cNvSpPr/>
          <p:nvPr/>
        </p:nvSpPr>
        <p:spPr>
          <a:xfrm>
            <a:off x="10714604" y="544275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236" name="Google Shape;236;g11f1d894c1e_0_29"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237" name="Google Shape;237;g11f1d894c1e_0_29"/>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238" name="Google Shape;238;g11f1d894c1e_0_29" title="Chart"/>
          <p:cNvPicPr preferRelativeResize="0"/>
          <p:nvPr/>
        </p:nvPicPr>
        <p:blipFill>
          <a:blip r:embed="rId4">
            <a:alphaModFix/>
          </a:blip>
          <a:stretch>
            <a:fillRect/>
          </a:stretch>
        </p:blipFill>
        <p:spPr>
          <a:xfrm>
            <a:off x="5129608" y="1628529"/>
            <a:ext cx="3185142" cy="1969476"/>
          </a:xfrm>
          <a:prstGeom prst="rect">
            <a:avLst/>
          </a:prstGeom>
          <a:noFill/>
          <a:ln>
            <a:noFill/>
          </a:ln>
        </p:spPr>
      </p:pic>
      <p:sp>
        <p:nvSpPr>
          <p:cNvPr id="239" name="Google Shape;239;g11f1d894c1e_0_29"/>
          <p:cNvSpPr/>
          <p:nvPr/>
        </p:nvSpPr>
        <p:spPr>
          <a:xfrm>
            <a:off x="8205700" y="879000"/>
            <a:ext cx="1916700" cy="2785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11f1d894c1e_0_29"/>
          <p:cNvSpPr txBox="1"/>
          <p:nvPr/>
        </p:nvSpPr>
        <p:spPr>
          <a:xfrm>
            <a:off x="9448475" y="1018225"/>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95%</a:t>
            </a:r>
            <a:endParaRPr sz="1100">
              <a:latin typeface="Tahoma"/>
              <a:ea typeface="Tahoma"/>
              <a:cs typeface="Tahoma"/>
              <a:sym typeface="Tahoma"/>
            </a:endParaRPr>
          </a:p>
        </p:txBody>
      </p:sp>
      <p:sp>
        <p:nvSpPr>
          <p:cNvPr id="241" name="Google Shape;241;g11f1d894c1e_0_29"/>
          <p:cNvSpPr txBox="1"/>
          <p:nvPr/>
        </p:nvSpPr>
        <p:spPr>
          <a:xfrm>
            <a:off x="11426700" y="1018225"/>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95%</a:t>
            </a:r>
            <a:endParaRPr sz="1100">
              <a:latin typeface="Tahoma"/>
              <a:ea typeface="Tahoma"/>
              <a:cs typeface="Tahoma"/>
              <a:sym typeface="Tahoma"/>
            </a:endParaRPr>
          </a:p>
        </p:txBody>
      </p:sp>
      <p:sp>
        <p:nvSpPr>
          <p:cNvPr id="242" name="Google Shape;242;g11f1d894c1e_0_29"/>
          <p:cNvSpPr txBox="1"/>
          <p:nvPr/>
        </p:nvSpPr>
        <p:spPr>
          <a:xfrm>
            <a:off x="14965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50%</a:t>
            </a:r>
            <a:endParaRPr sz="1100">
              <a:latin typeface="Tahoma"/>
              <a:ea typeface="Tahoma"/>
              <a:cs typeface="Tahoma"/>
              <a:sym typeface="Tahoma"/>
            </a:endParaRPr>
          </a:p>
        </p:txBody>
      </p:sp>
      <p:sp>
        <p:nvSpPr>
          <p:cNvPr id="243" name="Google Shape;243;g11f1d894c1e_0_29"/>
          <p:cNvSpPr txBox="1"/>
          <p:nvPr/>
        </p:nvSpPr>
        <p:spPr>
          <a:xfrm>
            <a:off x="34908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80%</a:t>
            </a:r>
            <a:endParaRPr sz="1100">
              <a:latin typeface="Tahoma"/>
              <a:ea typeface="Tahoma"/>
              <a:cs typeface="Tahoma"/>
              <a:sym typeface="Tahoma"/>
            </a:endParaRPr>
          </a:p>
        </p:txBody>
      </p:sp>
      <p:sp>
        <p:nvSpPr>
          <p:cNvPr id="244" name="Google Shape;244;g11f1d894c1e_0_29"/>
          <p:cNvSpPr txBox="1"/>
          <p:nvPr/>
        </p:nvSpPr>
        <p:spPr>
          <a:xfrm>
            <a:off x="54851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90%</a:t>
            </a:r>
            <a:endParaRPr sz="1100">
              <a:latin typeface="Tahoma"/>
              <a:ea typeface="Tahoma"/>
              <a:cs typeface="Tahoma"/>
              <a:sym typeface="Tahoma"/>
            </a:endParaRPr>
          </a:p>
        </p:txBody>
      </p:sp>
      <p:sp>
        <p:nvSpPr>
          <p:cNvPr id="245" name="Google Shape;245;g11f1d894c1e_0_29"/>
          <p:cNvSpPr txBox="1"/>
          <p:nvPr/>
        </p:nvSpPr>
        <p:spPr>
          <a:xfrm>
            <a:off x="74735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0%</a:t>
            </a:r>
            <a:endParaRPr sz="1100">
              <a:latin typeface="Tahoma"/>
              <a:ea typeface="Tahoma"/>
              <a:cs typeface="Tahoma"/>
              <a:sym typeface="Tahoma"/>
            </a:endParaRPr>
          </a:p>
        </p:txBody>
      </p:sp>
      <p:sp>
        <p:nvSpPr>
          <p:cNvPr id="246" name="Google Shape;246;g11f1d894c1e_0_29"/>
          <p:cNvSpPr txBox="1"/>
          <p:nvPr/>
        </p:nvSpPr>
        <p:spPr>
          <a:xfrm>
            <a:off x="94501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0%</a:t>
            </a:r>
            <a:endParaRPr sz="1100">
              <a:latin typeface="Tahoma"/>
              <a:ea typeface="Tahoma"/>
              <a:cs typeface="Tahoma"/>
              <a:sym typeface="Tahoma"/>
            </a:endParaRPr>
          </a:p>
        </p:txBody>
      </p:sp>
      <p:sp>
        <p:nvSpPr>
          <p:cNvPr id="247" name="Google Shape;247;g11f1d894c1e_0_29"/>
          <p:cNvSpPr txBox="1"/>
          <p:nvPr/>
        </p:nvSpPr>
        <p:spPr>
          <a:xfrm>
            <a:off x="11426700" y="3731300"/>
            <a:ext cx="56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Tahoma"/>
                <a:ea typeface="Tahoma"/>
                <a:cs typeface="Tahoma"/>
                <a:sym typeface="Tahoma"/>
              </a:rPr>
              <a:t>80%</a:t>
            </a:r>
            <a:endParaRPr sz="11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3d8db2799_0_107"/>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cxnSp>
        <p:nvCxnSpPr>
          <p:cNvPr id="254" name="Google Shape;254;g113d8db2799_0_107"/>
          <p:cNvCxnSpPr/>
          <p:nvPr/>
        </p:nvCxnSpPr>
        <p:spPr>
          <a:xfrm>
            <a:off x="6044875" y="9241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55" name="Google Shape;255;g113d8db2799_0_107"/>
          <p:cNvPicPr preferRelativeResize="0"/>
          <p:nvPr/>
        </p:nvPicPr>
        <p:blipFill>
          <a:blip r:embed="rId3">
            <a:alphaModFix/>
          </a:blip>
          <a:stretch>
            <a:fillRect/>
          </a:stretch>
        </p:blipFill>
        <p:spPr>
          <a:xfrm>
            <a:off x="6328025" y="1205878"/>
            <a:ext cx="5543301" cy="4619400"/>
          </a:xfrm>
          <a:prstGeom prst="rect">
            <a:avLst/>
          </a:prstGeom>
          <a:noFill/>
          <a:ln>
            <a:noFill/>
          </a:ln>
        </p:spPr>
      </p:pic>
      <p:cxnSp>
        <p:nvCxnSpPr>
          <p:cNvPr id="256" name="Google Shape;256;g113d8db2799_0_107"/>
          <p:cNvCxnSpPr/>
          <p:nvPr/>
        </p:nvCxnSpPr>
        <p:spPr>
          <a:xfrm flipH="1">
            <a:off x="11042625" y="28827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57" name="Google Shape;257;g113d8db2799_0_107"/>
          <p:cNvSpPr/>
          <p:nvPr/>
        </p:nvSpPr>
        <p:spPr>
          <a:xfrm>
            <a:off x="8764400" y="3591775"/>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g113d8db2799_0_107"/>
          <p:cNvPicPr preferRelativeResize="0"/>
          <p:nvPr/>
        </p:nvPicPr>
        <p:blipFill>
          <a:blip r:embed="rId4">
            <a:alphaModFix/>
          </a:blip>
          <a:stretch>
            <a:fillRect/>
          </a:stretch>
        </p:blipFill>
        <p:spPr>
          <a:xfrm>
            <a:off x="1184575" y="923113"/>
            <a:ext cx="3825326" cy="5184925"/>
          </a:xfrm>
          <a:prstGeom prst="rect">
            <a:avLst/>
          </a:prstGeom>
          <a:noFill/>
          <a:ln>
            <a:noFill/>
          </a:ln>
        </p:spPr>
      </p:pic>
      <p:sp>
        <p:nvSpPr>
          <p:cNvPr id="259" name="Google Shape;259;g113d8db2799_0_107"/>
          <p:cNvSpPr/>
          <p:nvPr/>
        </p:nvSpPr>
        <p:spPr>
          <a:xfrm>
            <a:off x="3174650" y="3364100"/>
            <a:ext cx="1615800" cy="280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g113d8db2799_0_107"/>
          <p:cNvCxnSpPr/>
          <p:nvPr/>
        </p:nvCxnSpPr>
        <p:spPr>
          <a:xfrm flipH="1">
            <a:off x="4349925" y="27364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61" name="Google Shape;261;g113d8db2799_0_107"/>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( 1 ) เปลี่ยนวิธีการ Input ข้อมูลจาก Excel To Web </a:t>
            </a:r>
            <a:endParaRPr sz="2200">
              <a:latin typeface="Prompt"/>
              <a:ea typeface="Prompt"/>
              <a:cs typeface="Prompt"/>
              <a:sym typeface="Prompt"/>
            </a:endParaRPr>
          </a:p>
        </p:txBody>
      </p:sp>
    </p:spTree>
  </p:cSld>
  <p:clrMapOvr>
    <a:masterClrMapping/>
  </p:clrMapOvr>
</p:sld>
</file>

<file path=ppt/theme/theme1.xml><?xml version="1.0" encoding="utf-8"?>
<a:theme xmlns:a="http://schemas.openxmlformats.org/drawingml/2006/main" name="PTT Digital Template 2017">
  <a:themeElements>
    <a:clrScheme name="Custom 2">
      <a:dk1>
        <a:srgbClr val="000000"/>
      </a:dk1>
      <a:lt1>
        <a:srgbClr val="FFFFFF"/>
      </a:lt1>
      <a:dk2>
        <a:srgbClr val="1F497D"/>
      </a:dk2>
      <a:lt2>
        <a:srgbClr val="EEECE1"/>
      </a:lt2>
      <a:accent1>
        <a:srgbClr val="00ADEF"/>
      </a:accent1>
      <a:accent2>
        <a:srgbClr val="ED1C24"/>
      </a:accent2>
      <a:accent3>
        <a:srgbClr val="1B1464"/>
      </a:accent3>
      <a:accent4>
        <a:srgbClr val="C8CACC"/>
      </a:accent4>
      <a:accent5>
        <a:srgbClr val="2E2F59"/>
      </a:accent5>
      <a:accent6>
        <a:srgbClr val="F05C69"/>
      </a:accent6>
      <a:hlink>
        <a:srgbClr val="0000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8174</Words>
  <Application>Microsoft Office PowerPoint</Application>
  <PresentationFormat>Widescreen</PresentationFormat>
  <Paragraphs>1727</Paragraphs>
  <Slides>79</Slides>
  <Notes>79</Notes>
  <HiddenSlides>38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Browallia New</vt:lpstr>
      <vt:lpstr>Prompt</vt:lpstr>
      <vt:lpstr>Arial</vt:lpstr>
      <vt:lpstr>Calibri</vt:lpstr>
      <vt:lpstr>Tahoma</vt:lpstr>
      <vt:lpstr>PTT Digital Template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Anuwat Ngaongam</dc:creator>
  <cp:lastModifiedBy>Chalida Jitprasert</cp:lastModifiedBy>
  <cp:revision>21</cp:revision>
  <dcterms:created xsi:type="dcterms:W3CDTF">2018-01-12T05:19:24Z</dcterms:created>
  <dcterms:modified xsi:type="dcterms:W3CDTF">2022-04-19T18:11:50Z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0x0101008FD02FAAEF2B9C4AAFE4F573C7FF3766</vt:lpwstr>
  </property>
  <property fmtid="{D5CDD505-2E9C-101B-9397-08002B2CF9AE}" pid="3" name="TemplateUrl">
    <vt:lpwstr/>
  </property>
</Properties>
</file>